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353" r:id="rId3"/>
    <p:sldId id="637" r:id="rId4"/>
    <p:sldId id="266" r:id="rId5"/>
    <p:sldId id="261" r:id="rId6"/>
    <p:sldId id="263" r:id="rId7"/>
    <p:sldId id="595" r:id="rId8"/>
    <p:sldId id="598" r:id="rId9"/>
    <p:sldId id="636" r:id="rId10"/>
    <p:sldId id="620" r:id="rId11"/>
    <p:sldId id="2331" r:id="rId12"/>
    <p:sldId id="2332" r:id="rId13"/>
    <p:sldId id="2333" r:id="rId14"/>
    <p:sldId id="2335" r:id="rId15"/>
    <p:sldId id="2334" r:id="rId16"/>
    <p:sldId id="2336" r:id="rId17"/>
    <p:sldId id="2355" r:id="rId18"/>
    <p:sldId id="2356" r:id="rId19"/>
    <p:sldId id="2359" r:id="rId20"/>
    <p:sldId id="2358" r:id="rId21"/>
    <p:sldId id="2357" r:id="rId22"/>
    <p:sldId id="2360" r:id="rId23"/>
    <p:sldId id="2361" r:id="rId24"/>
    <p:sldId id="2329" r:id="rId25"/>
    <p:sldId id="2337" r:id="rId26"/>
    <p:sldId id="2348" r:id="rId27"/>
    <p:sldId id="2349" r:id="rId28"/>
    <p:sldId id="2350" r:id="rId29"/>
    <p:sldId id="2351" r:id="rId30"/>
    <p:sldId id="2327" r:id="rId31"/>
    <p:sldId id="2328" r:id="rId32"/>
    <p:sldId id="264" r:id="rId3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05F4BC6C-E5B3-4B92-ACC0-2D10F83947A6}">
          <p14:sldIdLst>
            <p14:sldId id="256"/>
            <p14:sldId id="2353"/>
            <p14:sldId id="637"/>
            <p14:sldId id="266"/>
            <p14:sldId id="261"/>
            <p14:sldId id="263"/>
            <p14:sldId id="595"/>
            <p14:sldId id="598"/>
            <p14:sldId id="636"/>
            <p14:sldId id="620"/>
            <p14:sldId id="2331"/>
            <p14:sldId id="2332"/>
            <p14:sldId id="2333"/>
            <p14:sldId id="2335"/>
            <p14:sldId id="2334"/>
            <p14:sldId id="2336"/>
            <p14:sldId id="2355"/>
            <p14:sldId id="2356"/>
            <p14:sldId id="2359"/>
            <p14:sldId id="2358"/>
            <p14:sldId id="2357"/>
            <p14:sldId id="2360"/>
            <p14:sldId id="2361"/>
            <p14:sldId id="2329"/>
            <p14:sldId id="2337"/>
            <p14:sldId id="2348"/>
            <p14:sldId id="2349"/>
            <p14:sldId id="2350"/>
            <p14:sldId id="2351"/>
            <p14:sldId id="2327"/>
            <p14:sldId id="2328"/>
            <p14:sldId id="2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769317-B2D4-5471-19B1-6DE3914D1852}" name="Pum Christina" initials="CP" userId="S::p42991@fhooe.at::a82e7e0d-e68d-43fd-9ce2-ebf69d9ea0b4" providerId="AD"/>
  <p188:author id="{1B4AC096-938E-68D6-4EE9-921EE60D4EB1}" name="Wiesinger Sophie" initials="SW" userId="S::p40244@fhooe.at::1ff5ae8a-81df-4efe-9fc1-fdd4a494fae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6169"/>
    <a:srgbClr val="39D3DD"/>
    <a:srgbClr val="77ED7D"/>
    <a:srgbClr val="FCDA28"/>
    <a:srgbClr val="F2AF0D"/>
    <a:srgbClr val="41D5E3"/>
    <a:srgbClr val="1B7E86"/>
    <a:srgbClr val="3CCC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97E3E5-C211-ECC6-B586-9EF87BB69D77}" v="27" dt="2026-02-26T16:07:48.798"/>
    <p1510:client id="{ACB2A20F-3FD5-4138-99A3-4A2344338763}" v="11" dt="2026-02-26T06:57:57.6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540" autoAdjust="0"/>
  </p:normalViewPr>
  <p:slideViewPr>
    <p:cSldViewPr snapToGrid="0">
      <p:cViewPr varScale="1">
        <p:scale>
          <a:sx n="106" d="100"/>
          <a:sy n="106" d="100"/>
        </p:scale>
        <p:origin x="756"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scher, Manuel" userId="1553f20b-e822-4ecd-b8fa-a18c9f35ad33" providerId="ADAL" clId="{04CA3C35-EC3F-4712-B0B9-3731CCE344EA}"/>
    <pc:docChg chg="undo redo custSel addSld delSld modSld sldOrd delSection modSection">
      <pc:chgData name="Tuscher, Manuel" userId="1553f20b-e822-4ecd-b8fa-a18c9f35ad33" providerId="ADAL" clId="{04CA3C35-EC3F-4712-B0B9-3731CCE344EA}" dt="2026-02-04T15:11:20.896" v="2237" actId="20577"/>
      <pc:docMkLst>
        <pc:docMk/>
      </pc:docMkLst>
      <pc:sldChg chg="ord">
        <pc:chgData name="Tuscher, Manuel" userId="1553f20b-e822-4ecd-b8fa-a18c9f35ad33" providerId="ADAL" clId="{04CA3C35-EC3F-4712-B0B9-3731CCE344EA}" dt="2026-02-03T22:38:56.636" v="817"/>
        <pc:sldMkLst>
          <pc:docMk/>
          <pc:sldMk cId="2743143483" sldId="256"/>
        </pc:sldMkLst>
      </pc:sldChg>
      <pc:sldChg chg="ord">
        <pc:chgData name="Tuscher, Manuel" userId="1553f20b-e822-4ecd-b8fa-a18c9f35ad33" providerId="ADAL" clId="{04CA3C35-EC3F-4712-B0B9-3731CCE344EA}" dt="2026-02-03T22:38:56.636" v="817"/>
        <pc:sldMkLst>
          <pc:docMk/>
          <pc:sldMk cId="3909802189" sldId="261"/>
        </pc:sldMkLst>
      </pc:sldChg>
      <pc:sldChg chg="modSp mod ord">
        <pc:chgData name="Tuscher, Manuel" userId="1553f20b-e822-4ecd-b8fa-a18c9f35ad33" providerId="ADAL" clId="{04CA3C35-EC3F-4712-B0B9-3731CCE344EA}" dt="2026-02-04T12:22:01.217" v="1638" actId="20577"/>
        <pc:sldMkLst>
          <pc:docMk/>
          <pc:sldMk cId="1315166690" sldId="263"/>
        </pc:sldMkLst>
        <pc:graphicFrameChg chg="modGraphic">
          <ac:chgData name="Tuscher, Manuel" userId="1553f20b-e822-4ecd-b8fa-a18c9f35ad33" providerId="ADAL" clId="{04CA3C35-EC3F-4712-B0B9-3731CCE344EA}" dt="2026-02-04T12:22:01.217" v="1638" actId="20577"/>
          <ac:graphicFrameMkLst>
            <pc:docMk/>
            <pc:sldMk cId="1315166690" sldId="263"/>
            <ac:graphicFrameMk id="2" creationId="{52D15790-55E8-1643-F2D6-FD4473D2074B}"/>
          </ac:graphicFrameMkLst>
        </pc:graphicFrameChg>
      </pc:sldChg>
      <pc:sldChg chg="modSp add mod ord">
        <pc:chgData name="Tuscher, Manuel" userId="1553f20b-e822-4ecd-b8fa-a18c9f35ad33" providerId="ADAL" clId="{04CA3C35-EC3F-4712-B0B9-3731CCE344EA}" dt="2026-02-04T12:09:32.475" v="1631" actId="114"/>
        <pc:sldMkLst>
          <pc:docMk/>
          <pc:sldMk cId="909763464" sldId="264"/>
        </pc:sldMkLst>
        <pc:spChg chg="mod">
          <ac:chgData name="Tuscher, Manuel" userId="1553f20b-e822-4ecd-b8fa-a18c9f35ad33" providerId="ADAL" clId="{04CA3C35-EC3F-4712-B0B9-3731CCE344EA}" dt="2026-02-04T12:09:32.475" v="1631" actId="114"/>
          <ac:spMkLst>
            <pc:docMk/>
            <pc:sldMk cId="909763464" sldId="264"/>
            <ac:spMk id="5" creationId="{67EE779F-3CF6-EFC6-C726-234F5101B475}"/>
          </ac:spMkLst>
        </pc:spChg>
      </pc:sldChg>
      <pc:sldChg chg="ord">
        <pc:chgData name="Tuscher, Manuel" userId="1553f20b-e822-4ecd-b8fa-a18c9f35ad33" providerId="ADAL" clId="{04CA3C35-EC3F-4712-B0B9-3731CCE344EA}" dt="2026-02-03T22:38:56.636" v="817"/>
        <pc:sldMkLst>
          <pc:docMk/>
          <pc:sldMk cId="2985412688" sldId="266"/>
        </pc:sldMkLst>
      </pc:sldChg>
      <pc:sldChg chg="addSp delSp modSp add mod ord modNotesTx">
        <pc:chgData name="Tuscher, Manuel" userId="1553f20b-e822-4ecd-b8fa-a18c9f35ad33" providerId="ADAL" clId="{04CA3C35-EC3F-4712-B0B9-3731CCE344EA}" dt="2026-02-04T12:24:47.253" v="1739"/>
        <pc:sldMkLst>
          <pc:docMk/>
          <pc:sldMk cId="2033712204" sldId="595"/>
        </pc:sldMkLst>
        <pc:spChg chg="mod">
          <ac:chgData name="Tuscher, Manuel" userId="1553f20b-e822-4ecd-b8fa-a18c9f35ad33" providerId="ADAL" clId="{04CA3C35-EC3F-4712-B0B9-3731CCE344EA}" dt="2026-02-04T08:37:46.577" v="1395" actId="108"/>
          <ac:spMkLst>
            <pc:docMk/>
            <pc:sldMk cId="2033712204" sldId="595"/>
            <ac:spMk id="2" creationId="{00000000-0000-0000-0000-000000000000}"/>
          </ac:spMkLst>
        </pc:spChg>
        <pc:spChg chg="mod">
          <ac:chgData name="Tuscher, Manuel" userId="1553f20b-e822-4ecd-b8fa-a18c9f35ad33" providerId="ADAL" clId="{04CA3C35-EC3F-4712-B0B9-3731CCE344EA}" dt="2026-02-04T08:41:51.988" v="1485" actId="27636"/>
          <ac:spMkLst>
            <pc:docMk/>
            <pc:sldMk cId="2033712204" sldId="595"/>
            <ac:spMk id="3" creationId="{00000000-0000-0000-0000-000000000000}"/>
          </ac:spMkLst>
        </pc:spChg>
        <pc:picChg chg="add del mod">
          <ac:chgData name="Tuscher, Manuel" userId="1553f20b-e822-4ecd-b8fa-a18c9f35ad33" providerId="ADAL" clId="{04CA3C35-EC3F-4712-B0B9-3731CCE344EA}" dt="2026-02-04T08:42:26.029" v="1491" actId="1076"/>
          <ac:picMkLst>
            <pc:docMk/>
            <pc:sldMk cId="2033712204" sldId="595"/>
            <ac:picMk id="1026" creationId="{6A36E3AC-335B-3CB3-C4C7-D50C01E8672E}"/>
          </ac:picMkLst>
        </pc:picChg>
      </pc:sldChg>
      <pc:sldChg chg="modSp mod ord">
        <pc:chgData name="Tuscher, Manuel" userId="1553f20b-e822-4ecd-b8fa-a18c9f35ad33" providerId="ADAL" clId="{04CA3C35-EC3F-4712-B0B9-3731CCE344EA}" dt="2026-02-04T12:24:38.045" v="1737" actId="20577"/>
        <pc:sldMkLst>
          <pc:docMk/>
          <pc:sldMk cId="1991653533" sldId="598"/>
        </pc:sldMkLst>
        <pc:spChg chg="mod">
          <ac:chgData name="Tuscher, Manuel" userId="1553f20b-e822-4ecd-b8fa-a18c9f35ad33" providerId="ADAL" clId="{04CA3C35-EC3F-4712-B0B9-3731CCE344EA}" dt="2026-02-04T12:24:38.045" v="1737" actId="20577"/>
          <ac:spMkLst>
            <pc:docMk/>
            <pc:sldMk cId="1991653533" sldId="598"/>
            <ac:spMk id="2" creationId="{00000000-0000-0000-0000-000000000000}"/>
          </ac:spMkLst>
        </pc:spChg>
        <pc:spChg chg="mod">
          <ac:chgData name="Tuscher, Manuel" userId="1553f20b-e822-4ecd-b8fa-a18c9f35ad33" providerId="ADAL" clId="{04CA3C35-EC3F-4712-B0B9-3731CCE344EA}" dt="2026-02-04T12:23:53.753" v="1729" actId="20577"/>
          <ac:spMkLst>
            <pc:docMk/>
            <pc:sldMk cId="1991653533" sldId="598"/>
            <ac:spMk id="3" creationId="{00000000-0000-0000-0000-000000000000}"/>
          </ac:spMkLst>
        </pc:spChg>
        <pc:spChg chg="mod">
          <ac:chgData name="Tuscher, Manuel" userId="1553f20b-e822-4ecd-b8fa-a18c9f35ad33" providerId="ADAL" clId="{04CA3C35-EC3F-4712-B0B9-3731CCE344EA}" dt="2026-02-04T12:23:07.100" v="1660" actId="1037"/>
          <ac:spMkLst>
            <pc:docMk/>
            <pc:sldMk cId="1991653533" sldId="598"/>
            <ac:spMk id="13" creationId="{00000000-0000-0000-0000-000000000000}"/>
          </ac:spMkLst>
        </pc:spChg>
        <pc:graphicFrameChg chg="mod modGraphic">
          <ac:chgData name="Tuscher, Manuel" userId="1553f20b-e822-4ecd-b8fa-a18c9f35ad33" providerId="ADAL" clId="{04CA3C35-EC3F-4712-B0B9-3731CCE344EA}" dt="2026-02-04T12:22:44.658" v="1647" actId="14100"/>
          <ac:graphicFrameMkLst>
            <pc:docMk/>
            <pc:sldMk cId="1991653533" sldId="598"/>
            <ac:graphicFrameMk id="6" creationId="{00000000-0000-0000-0000-000000000000}"/>
          </ac:graphicFrameMkLst>
        </pc:graphicFrameChg>
      </pc:sldChg>
      <pc:sldChg chg="modSp mod ord">
        <pc:chgData name="Tuscher, Manuel" userId="1553f20b-e822-4ecd-b8fa-a18c9f35ad33" providerId="ADAL" clId="{04CA3C35-EC3F-4712-B0B9-3731CCE344EA}" dt="2026-02-04T12:22:05.827" v="1640" actId="20577"/>
        <pc:sldMkLst>
          <pc:docMk/>
          <pc:sldMk cId="2412738323" sldId="620"/>
        </pc:sldMkLst>
        <pc:graphicFrameChg chg="modGraphic">
          <ac:chgData name="Tuscher, Manuel" userId="1553f20b-e822-4ecd-b8fa-a18c9f35ad33" providerId="ADAL" clId="{04CA3C35-EC3F-4712-B0B9-3731CCE344EA}" dt="2026-02-04T12:22:05.827" v="1640" actId="20577"/>
          <ac:graphicFrameMkLst>
            <pc:docMk/>
            <pc:sldMk cId="2412738323" sldId="620"/>
            <ac:graphicFrameMk id="2" creationId="{D8617582-A031-7C92-3B86-61FE742B8886}"/>
          </ac:graphicFrameMkLst>
        </pc:graphicFrameChg>
      </pc:sldChg>
      <pc:sldChg chg="modSp mod ord">
        <pc:chgData name="Tuscher, Manuel" userId="1553f20b-e822-4ecd-b8fa-a18c9f35ad33" providerId="ADAL" clId="{04CA3C35-EC3F-4712-B0B9-3731CCE344EA}" dt="2026-02-04T12:27:16.404" v="1861" actId="20577"/>
        <pc:sldMkLst>
          <pc:docMk/>
          <pc:sldMk cId="2619002790" sldId="636"/>
        </pc:sldMkLst>
        <pc:spChg chg="mod">
          <ac:chgData name="Tuscher, Manuel" userId="1553f20b-e822-4ecd-b8fa-a18c9f35ad33" providerId="ADAL" clId="{04CA3C35-EC3F-4712-B0B9-3731CCE344EA}" dt="2026-02-04T12:25:12.775" v="1779" actId="6549"/>
          <ac:spMkLst>
            <pc:docMk/>
            <pc:sldMk cId="2619002790" sldId="636"/>
            <ac:spMk id="2" creationId="{00000000-0000-0000-0000-000000000000}"/>
          </ac:spMkLst>
        </pc:spChg>
        <pc:spChg chg="mod">
          <ac:chgData name="Tuscher, Manuel" userId="1553f20b-e822-4ecd-b8fa-a18c9f35ad33" providerId="ADAL" clId="{04CA3C35-EC3F-4712-B0B9-3731CCE344EA}" dt="2026-02-04T12:27:16.404" v="1861" actId="20577"/>
          <ac:spMkLst>
            <pc:docMk/>
            <pc:sldMk cId="2619002790" sldId="636"/>
            <ac:spMk id="3" creationId="{00000000-0000-0000-0000-000000000000}"/>
          </ac:spMkLst>
        </pc:spChg>
        <pc:picChg chg="mod ord">
          <ac:chgData name="Tuscher, Manuel" userId="1553f20b-e822-4ecd-b8fa-a18c9f35ad33" providerId="ADAL" clId="{04CA3C35-EC3F-4712-B0B9-3731CCE344EA}" dt="2026-02-04T12:25:53.601" v="1791" actId="14100"/>
          <ac:picMkLst>
            <pc:docMk/>
            <pc:sldMk cId="2619002790" sldId="636"/>
            <ac:picMk id="4" creationId="{00000000-0000-0000-0000-000000000000}"/>
          </ac:picMkLst>
        </pc:picChg>
      </pc:sldChg>
      <pc:sldChg chg="ord">
        <pc:chgData name="Tuscher, Manuel" userId="1553f20b-e822-4ecd-b8fa-a18c9f35ad33" providerId="ADAL" clId="{04CA3C35-EC3F-4712-B0B9-3731CCE344EA}" dt="2026-02-03T22:38:56.636" v="817"/>
        <pc:sldMkLst>
          <pc:docMk/>
          <pc:sldMk cId="720587" sldId="637"/>
        </pc:sldMkLst>
      </pc:sldChg>
      <pc:sldChg chg="add ord">
        <pc:chgData name="Tuscher, Manuel" userId="1553f20b-e822-4ecd-b8fa-a18c9f35ad33" providerId="ADAL" clId="{04CA3C35-EC3F-4712-B0B9-3731CCE344EA}" dt="2026-02-04T08:12:56.114" v="936"/>
        <pc:sldMkLst>
          <pc:docMk/>
          <pc:sldMk cId="1065058661" sldId="2328"/>
        </pc:sldMkLst>
      </pc:sldChg>
      <pc:sldChg chg="modSp mod ord">
        <pc:chgData name="Tuscher, Manuel" userId="1553f20b-e822-4ecd-b8fa-a18c9f35ad33" providerId="ADAL" clId="{04CA3C35-EC3F-4712-B0B9-3731CCE344EA}" dt="2026-02-04T12:22:10.907" v="1642" actId="20577"/>
        <pc:sldMkLst>
          <pc:docMk/>
          <pc:sldMk cId="2401388776" sldId="2329"/>
        </pc:sldMkLst>
        <pc:graphicFrameChg chg="modGraphic">
          <ac:chgData name="Tuscher, Manuel" userId="1553f20b-e822-4ecd-b8fa-a18c9f35ad33" providerId="ADAL" clId="{04CA3C35-EC3F-4712-B0B9-3731CCE344EA}" dt="2026-02-04T12:22:10.907" v="1642" actId="20577"/>
          <ac:graphicFrameMkLst>
            <pc:docMk/>
            <pc:sldMk cId="2401388776" sldId="2329"/>
            <ac:graphicFrameMk id="2" creationId="{0AB19BBD-90DD-96D4-DC6D-B3D126DF31F9}"/>
          </ac:graphicFrameMkLst>
        </pc:graphicFrameChg>
      </pc:sldChg>
      <pc:sldChg chg="ord">
        <pc:chgData name="Tuscher, Manuel" userId="1553f20b-e822-4ecd-b8fa-a18c9f35ad33" providerId="ADAL" clId="{04CA3C35-EC3F-4712-B0B9-3731CCE344EA}" dt="2026-02-03T22:38:56.636" v="817"/>
        <pc:sldMkLst>
          <pc:docMk/>
          <pc:sldMk cId="792455950" sldId="2331"/>
        </pc:sldMkLst>
      </pc:sldChg>
      <pc:sldChg chg="ord">
        <pc:chgData name="Tuscher, Manuel" userId="1553f20b-e822-4ecd-b8fa-a18c9f35ad33" providerId="ADAL" clId="{04CA3C35-EC3F-4712-B0B9-3731CCE344EA}" dt="2026-02-03T22:38:56.636" v="817"/>
        <pc:sldMkLst>
          <pc:docMk/>
          <pc:sldMk cId="1887036825" sldId="2332"/>
        </pc:sldMkLst>
      </pc:sldChg>
      <pc:sldChg chg="ord">
        <pc:chgData name="Tuscher, Manuel" userId="1553f20b-e822-4ecd-b8fa-a18c9f35ad33" providerId="ADAL" clId="{04CA3C35-EC3F-4712-B0B9-3731CCE344EA}" dt="2026-02-03T22:38:56.636" v="817"/>
        <pc:sldMkLst>
          <pc:docMk/>
          <pc:sldMk cId="594739500" sldId="2333"/>
        </pc:sldMkLst>
      </pc:sldChg>
      <pc:sldChg chg="modSp mod ord modNotesTx">
        <pc:chgData name="Tuscher, Manuel" userId="1553f20b-e822-4ecd-b8fa-a18c9f35ad33" providerId="ADAL" clId="{04CA3C35-EC3F-4712-B0B9-3731CCE344EA}" dt="2026-02-04T14:44:58.828" v="2059" actId="20577"/>
        <pc:sldMkLst>
          <pc:docMk/>
          <pc:sldMk cId="3518268951" sldId="2334"/>
        </pc:sldMkLst>
        <pc:spChg chg="mod">
          <ac:chgData name="Tuscher, Manuel" userId="1553f20b-e822-4ecd-b8fa-a18c9f35ad33" providerId="ADAL" clId="{04CA3C35-EC3F-4712-B0B9-3731CCE344EA}" dt="2026-02-04T14:44:58.828" v="2059" actId="20577"/>
          <ac:spMkLst>
            <pc:docMk/>
            <pc:sldMk cId="3518268951" sldId="2334"/>
            <ac:spMk id="3" creationId="{8A3C2549-D54C-285B-BF57-378A17CF774C}"/>
          </ac:spMkLst>
        </pc:spChg>
      </pc:sldChg>
      <pc:sldChg chg="ord">
        <pc:chgData name="Tuscher, Manuel" userId="1553f20b-e822-4ecd-b8fa-a18c9f35ad33" providerId="ADAL" clId="{04CA3C35-EC3F-4712-B0B9-3731CCE344EA}" dt="2026-02-03T22:38:56.636" v="817"/>
        <pc:sldMkLst>
          <pc:docMk/>
          <pc:sldMk cId="1940101897" sldId="2335"/>
        </pc:sldMkLst>
      </pc:sldChg>
      <pc:sldChg chg="modSp mod ord modNotesTx">
        <pc:chgData name="Tuscher, Manuel" userId="1553f20b-e822-4ecd-b8fa-a18c9f35ad33" providerId="ADAL" clId="{04CA3C35-EC3F-4712-B0B9-3731CCE344EA}" dt="2026-02-04T15:11:20.896" v="2237" actId="20577"/>
        <pc:sldMkLst>
          <pc:docMk/>
          <pc:sldMk cId="3270174518" sldId="2336"/>
        </pc:sldMkLst>
        <pc:spChg chg="mod">
          <ac:chgData name="Tuscher, Manuel" userId="1553f20b-e822-4ecd-b8fa-a18c9f35ad33" providerId="ADAL" clId="{04CA3C35-EC3F-4712-B0B9-3731CCE344EA}" dt="2026-02-04T15:11:20.896" v="2237" actId="20577"/>
          <ac:spMkLst>
            <pc:docMk/>
            <pc:sldMk cId="3270174518" sldId="2336"/>
            <ac:spMk id="3" creationId="{438C9CBF-9CBE-44BD-81B5-9741B57E978A}"/>
          </ac:spMkLst>
        </pc:spChg>
      </pc:sldChg>
      <pc:sldChg chg="modSp add mod">
        <pc:chgData name="Tuscher, Manuel" userId="1553f20b-e822-4ecd-b8fa-a18c9f35ad33" providerId="ADAL" clId="{04CA3C35-EC3F-4712-B0B9-3731CCE344EA}" dt="2026-02-04T08:28:02.315" v="1216" actId="20577"/>
        <pc:sldMkLst>
          <pc:docMk/>
          <pc:sldMk cId="3495004801" sldId="2337"/>
        </pc:sldMkLst>
        <pc:spChg chg="mod">
          <ac:chgData name="Tuscher, Manuel" userId="1553f20b-e822-4ecd-b8fa-a18c9f35ad33" providerId="ADAL" clId="{04CA3C35-EC3F-4712-B0B9-3731CCE344EA}" dt="2026-02-04T08:24:52.915" v="1150" actId="20577"/>
          <ac:spMkLst>
            <pc:docMk/>
            <pc:sldMk cId="3495004801" sldId="2337"/>
            <ac:spMk id="3" creationId="{7D61DCC6-8A25-C2C6-2CD6-70ECDC1F77E2}"/>
          </ac:spMkLst>
        </pc:spChg>
        <pc:graphicFrameChg chg="modGraphic">
          <ac:chgData name="Tuscher, Manuel" userId="1553f20b-e822-4ecd-b8fa-a18c9f35ad33" providerId="ADAL" clId="{04CA3C35-EC3F-4712-B0B9-3731CCE344EA}" dt="2026-02-04T08:28:02.315" v="1216" actId="20577"/>
          <ac:graphicFrameMkLst>
            <pc:docMk/>
            <pc:sldMk cId="3495004801" sldId="2337"/>
            <ac:graphicFrameMk id="4" creationId="{C8E4F00D-6528-2B96-42AA-77072141C4F7}"/>
          </ac:graphicFrameMkLst>
        </pc:graphicFrameChg>
      </pc:sldChg>
      <pc:sldChg chg="addSp delSp modSp add mod modNotesTx">
        <pc:chgData name="Tuscher, Manuel" userId="1553f20b-e822-4ecd-b8fa-a18c9f35ad33" providerId="ADAL" clId="{04CA3C35-EC3F-4712-B0B9-3731CCE344EA}" dt="2026-02-04T08:24:56.676" v="1156" actId="20577"/>
        <pc:sldMkLst>
          <pc:docMk/>
          <pc:sldMk cId="3396437177" sldId="2348"/>
        </pc:sldMkLst>
        <pc:spChg chg="mod">
          <ac:chgData name="Tuscher, Manuel" userId="1553f20b-e822-4ecd-b8fa-a18c9f35ad33" providerId="ADAL" clId="{04CA3C35-EC3F-4712-B0B9-3731CCE344EA}" dt="2026-02-04T08:24:56.676" v="1156" actId="20577"/>
          <ac:spMkLst>
            <pc:docMk/>
            <pc:sldMk cId="3396437177" sldId="2348"/>
            <ac:spMk id="3" creationId="{4C3E2BA7-1B2F-159E-D494-A88B80238C30}"/>
          </ac:spMkLst>
        </pc:spChg>
        <pc:spChg chg="add mod">
          <ac:chgData name="Tuscher, Manuel" userId="1553f20b-e822-4ecd-b8fa-a18c9f35ad33" providerId="ADAL" clId="{04CA3C35-EC3F-4712-B0B9-3731CCE344EA}" dt="2026-02-03T22:40:39.749" v="914" actId="5793"/>
          <ac:spMkLst>
            <pc:docMk/>
            <pc:sldMk cId="3396437177" sldId="2348"/>
            <ac:spMk id="5" creationId="{625EE31F-212D-BEF5-5BEF-D6E697A27183}"/>
          </ac:spMkLst>
        </pc:spChg>
        <pc:spChg chg="add mod">
          <ac:chgData name="Tuscher, Manuel" userId="1553f20b-e822-4ecd-b8fa-a18c9f35ad33" providerId="ADAL" clId="{04CA3C35-EC3F-4712-B0B9-3731CCE344EA}" dt="2026-02-04T08:21:03.901" v="1022" actId="1076"/>
          <ac:spMkLst>
            <pc:docMk/>
            <pc:sldMk cId="3396437177" sldId="2348"/>
            <ac:spMk id="8" creationId="{FFA74B87-3E1D-91D6-82C8-56C234325103}"/>
          </ac:spMkLst>
        </pc:spChg>
        <pc:picChg chg="add mod">
          <ac:chgData name="Tuscher, Manuel" userId="1553f20b-e822-4ecd-b8fa-a18c9f35ad33" providerId="ADAL" clId="{04CA3C35-EC3F-4712-B0B9-3731CCE344EA}" dt="2026-02-04T08:20:03.489" v="1008" actId="1076"/>
          <ac:picMkLst>
            <pc:docMk/>
            <pc:sldMk cId="3396437177" sldId="2348"/>
            <ac:picMk id="7" creationId="{4A8F1F7A-EDFD-B3E7-5AC1-A96E885F9880}"/>
          </ac:picMkLst>
        </pc:picChg>
      </pc:sldChg>
      <pc:sldChg chg="addSp modSp add mod modNotesTx">
        <pc:chgData name="Tuscher, Manuel" userId="1553f20b-e822-4ecd-b8fa-a18c9f35ad33" providerId="ADAL" clId="{04CA3C35-EC3F-4712-B0B9-3731CCE344EA}" dt="2026-02-04T08:29:41.981" v="1226" actId="20577"/>
        <pc:sldMkLst>
          <pc:docMk/>
          <pc:sldMk cId="3663228614" sldId="2349"/>
        </pc:sldMkLst>
        <pc:spChg chg="mod">
          <ac:chgData name="Tuscher, Manuel" userId="1553f20b-e822-4ecd-b8fa-a18c9f35ad33" providerId="ADAL" clId="{04CA3C35-EC3F-4712-B0B9-3731CCE344EA}" dt="2026-02-04T08:29:41.981" v="1226" actId="20577"/>
          <ac:spMkLst>
            <pc:docMk/>
            <pc:sldMk cId="3663228614" sldId="2349"/>
            <ac:spMk id="3" creationId="{71EDEE9E-492B-AE73-69DE-FA37D96AF093}"/>
          </ac:spMkLst>
        </pc:spChg>
        <pc:spChg chg="mod">
          <ac:chgData name="Tuscher, Manuel" userId="1553f20b-e822-4ecd-b8fa-a18c9f35ad33" providerId="ADAL" clId="{04CA3C35-EC3F-4712-B0B9-3731CCE344EA}" dt="2026-02-04T08:23:55.307" v="1143" actId="20577"/>
          <ac:spMkLst>
            <pc:docMk/>
            <pc:sldMk cId="3663228614" sldId="2349"/>
            <ac:spMk id="5" creationId="{022C7F99-BBDB-D3DC-892E-E864FA225E0A}"/>
          </ac:spMkLst>
        </pc:spChg>
      </pc:sldChg>
      <pc:sldChg chg="modSp add mod">
        <pc:chgData name="Tuscher, Manuel" userId="1553f20b-e822-4ecd-b8fa-a18c9f35ad33" providerId="ADAL" clId="{04CA3C35-EC3F-4712-B0B9-3731CCE344EA}" dt="2026-02-04T08:29:45.367" v="1229" actId="20577"/>
        <pc:sldMkLst>
          <pc:docMk/>
          <pc:sldMk cId="3408413886" sldId="2350"/>
        </pc:sldMkLst>
        <pc:spChg chg="mod">
          <ac:chgData name="Tuscher, Manuel" userId="1553f20b-e822-4ecd-b8fa-a18c9f35ad33" providerId="ADAL" clId="{04CA3C35-EC3F-4712-B0B9-3731CCE344EA}" dt="2026-02-04T08:29:45.367" v="1229" actId="20577"/>
          <ac:spMkLst>
            <pc:docMk/>
            <pc:sldMk cId="3408413886" sldId="2350"/>
            <ac:spMk id="3" creationId="{D4DD5489-42E1-E091-5D74-B749DBF2FAE7}"/>
          </ac:spMkLst>
        </pc:spChg>
        <pc:spChg chg="mod">
          <ac:chgData name="Tuscher, Manuel" userId="1553f20b-e822-4ecd-b8fa-a18c9f35ad33" providerId="ADAL" clId="{04CA3C35-EC3F-4712-B0B9-3731CCE344EA}" dt="2026-02-04T08:27:24.121" v="1215" actId="6549"/>
          <ac:spMkLst>
            <pc:docMk/>
            <pc:sldMk cId="3408413886" sldId="2350"/>
            <ac:spMk id="5" creationId="{31DBC40D-FB19-0FB1-CEC1-BE2A92855A27}"/>
          </ac:spMkLst>
        </pc:spChg>
      </pc:sldChg>
      <pc:sldChg chg="addSp delSp modSp add mod">
        <pc:chgData name="Tuscher, Manuel" userId="1553f20b-e822-4ecd-b8fa-a18c9f35ad33" providerId="ADAL" clId="{04CA3C35-EC3F-4712-B0B9-3731CCE344EA}" dt="2026-02-04T08:34:49.718" v="1390" actId="1076"/>
        <pc:sldMkLst>
          <pc:docMk/>
          <pc:sldMk cId="2160331146" sldId="2351"/>
        </pc:sldMkLst>
        <pc:spChg chg="add mod">
          <ac:chgData name="Tuscher, Manuel" userId="1553f20b-e822-4ecd-b8fa-a18c9f35ad33" providerId="ADAL" clId="{04CA3C35-EC3F-4712-B0B9-3731CCE344EA}" dt="2026-02-04T08:34:23.497" v="1382" actId="478"/>
          <ac:spMkLst>
            <pc:docMk/>
            <pc:sldMk cId="2160331146" sldId="2351"/>
            <ac:spMk id="6" creationId="{0296E59D-9CE4-5074-A69C-347A2B51FD98}"/>
          </ac:spMkLst>
        </pc:spChg>
        <pc:spChg chg="mod">
          <ac:chgData name="Tuscher, Manuel" userId="1553f20b-e822-4ecd-b8fa-a18c9f35ad33" providerId="ADAL" clId="{04CA3C35-EC3F-4712-B0B9-3731CCE344EA}" dt="2026-02-04T08:34:24.314" v="1383"/>
          <ac:spMkLst>
            <pc:docMk/>
            <pc:sldMk cId="2160331146" sldId="2351"/>
            <ac:spMk id="10" creationId="{85BDF56E-C27A-FC8D-5A12-08959F3C9DD0}"/>
          </ac:spMkLst>
        </pc:spChg>
        <pc:spChg chg="mod">
          <ac:chgData name="Tuscher, Manuel" userId="1553f20b-e822-4ecd-b8fa-a18c9f35ad33" providerId="ADAL" clId="{04CA3C35-EC3F-4712-B0B9-3731CCE344EA}" dt="2026-02-04T08:34:24.314" v="1383"/>
          <ac:spMkLst>
            <pc:docMk/>
            <pc:sldMk cId="2160331146" sldId="2351"/>
            <ac:spMk id="11" creationId="{64E17AA7-94E3-FEE5-8A9D-34B2E0563C6E}"/>
          </ac:spMkLst>
        </pc:spChg>
        <pc:spChg chg="mod">
          <ac:chgData name="Tuscher, Manuel" userId="1553f20b-e822-4ecd-b8fa-a18c9f35ad33" providerId="ADAL" clId="{04CA3C35-EC3F-4712-B0B9-3731CCE344EA}" dt="2026-02-04T08:34:24.314" v="1383"/>
          <ac:spMkLst>
            <pc:docMk/>
            <pc:sldMk cId="2160331146" sldId="2351"/>
            <ac:spMk id="12" creationId="{028D124C-4648-6F84-C02F-D9821427216D}"/>
          </ac:spMkLst>
        </pc:spChg>
        <pc:spChg chg="mod">
          <ac:chgData name="Tuscher, Manuel" userId="1553f20b-e822-4ecd-b8fa-a18c9f35ad33" providerId="ADAL" clId="{04CA3C35-EC3F-4712-B0B9-3731CCE344EA}" dt="2026-02-04T08:34:24.314" v="1383"/>
          <ac:spMkLst>
            <pc:docMk/>
            <pc:sldMk cId="2160331146" sldId="2351"/>
            <ac:spMk id="14" creationId="{AA6083DD-D5E1-0269-F1DC-D1B84A98B174}"/>
          </ac:spMkLst>
        </pc:spChg>
        <pc:spChg chg="mod">
          <ac:chgData name="Tuscher, Manuel" userId="1553f20b-e822-4ecd-b8fa-a18c9f35ad33" providerId="ADAL" clId="{04CA3C35-EC3F-4712-B0B9-3731CCE344EA}" dt="2026-02-04T08:34:24.314" v="1383"/>
          <ac:spMkLst>
            <pc:docMk/>
            <pc:sldMk cId="2160331146" sldId="2351"/>
            <ac:spMk id="15" creationId="{B4177213-E123-6549-FF3E-70AECDB11805}"/>
          </ac:spMkLst>
        </pc:spChg>
        <pc:spChg chg="mod">
          <ac:chgData name="Tuscher, Manuel" userId="1553f20b-e822-4ecd-b8fa-a18c9f35ad33" providerId="ADAL" clId="{04CA3C35-EC3F-4712-B0B9-3731CCE344EA}" dt="2026-02-04T08:34:45.001" v="1389" actId="20577"/>
          <ac:spMkLst>
            <pc:docMk/>
            <pc:sldMk cId="2160331146" sldId="2351"/>
            <ac:spMk id="16" creationId="{D592B785-B6C6-DCFF-549F-BB48BF4E2CE5}"/>
          </ac:spMkLst>
        </pc:spChg>
        <pc:spChg chg="mod">
          <ac:chgData name="Tuscher, Manuel" userId="1553f20b-e822-4ecd-b8fa-a18c9f35ad33" providerId="ADAL" clId="{04CA3C35-EC3F-4712-B0B9-3731CCE344EA}" dt="2026-02-04T08:34:24.314" v="1383"/>
          <ac:spMkLst>
            <pc:docMk/>
            <pc:sldMk cId="2160331146" sldId="2351"/>
            <ac:spMk id="17" creationId="{F70CE4F0-0643-B897-B1F9-9CCDA2371160}"/>
          </ac:spMkLst>
        </pc:spChg>
        <pc:spChg chg="mod">
          <ac:chgData name="Tuscher, Manuel" userId="1553f20b-e822-4ecd-b8fa-a18c9f35ad33" providerId="ADAL" clId="{04CA3C35-EC3F-4712-B0B9-3731CCE344EA}" dt="2026-02-04T08:34:24.314" v="1383"/>
          <ac:spMkLst>
            <pc:docMk/>
            <pc:sldMk cId="2160331146" sldId="2351"/>
            <ac:spMk id="18" creationId="{35A1FE97-BC83-4A87-5B95-27AD77E7D5DA}"/>
          </ac:spMkLst>
        </pc:spChg>
        <pc:spChg chg="mod">
          <ac:chgData name="Tuscher, Manuel" userId="1553f20b-e822-4ecd-b8fa-a18c9f35ad33" providerId="ADAL" clId="{04CA3C35-EC3F-4712-B0B9-3731CCE344EA}" dt="2026-02-04T08:34:24.314" v="1383"/>
          <ac:spMkLst>
            <pc:docMk/>
            <pc:sldMk cId="2160331146" sldId="2351"/>
            <ac:spMk id="19" creationId="{CF64BC56-BF15-4049-DE86-9BAD79E3218E}"/>
          </ac:spMkLst>
        </pc:spChg>
        <pc:spChg chg="mod">
          <ac:chgData name="Tuscher, Manuel" userId="1553f20b-e822-4ecd-b8fa-a18c9f35ad33" providerId="ADAL" clId="{04CA3C35-EC3F-4712-B0B9-3731CCE344EA}" dt="2026-02-04T08:34:24.314" v="1383"/>
          <ac:spMkLst>
            <pc:docMk/>
            <pc:sldMk cId="2160331146" sldId="2351"/>
            <ac:spMk id="20" creationId="{6BD87FDC-9363-548B-172B-2D4DE12F141D}"/>
          </ac:spMkLst>
        </pc:spChg>
        <pc:grpChg chg="mod">
          <ac:chgData name="Tuscher, Manuel" userId="1553f20b-e822-4ecd-b8fa-a18c9f35ad33" providerId="ADAL" clId="{04CA3C35-EC3F-4712-B0B9-3731CCE344EA}" dt="2026-02-04T08:34:49.718" v="1390" actId="1076"/>
          <ac:grpSpMkLst>
            <pc:docMk/>
            <pc:sldMk cId="2160331146" sldId="2351"/>
            <ac:grpSpMk id="9" creationId="{B5B7CE4A-FAAC-233B-B6C0-6F9A13BC7013}"/>
          </ac:grpSpMkLst>
        </pc:grpChg>
      </pc:sldChg>
    </pc:docChg>
  </pc:docChgLst>
  <pc:docChgLst>
    <pc:chgData name="Pum Christina" userId="a82e7e0d-e68d-43fd-9ce2-ebf69d9ea0b4" providerId="ADAL" clId="{C74C004E-2192-4A0B-857F-355394A13FB5}"/>
    <pc:docChg chg="custSel addSld modSld">
      <pc:chgData name="Pum Christina" userId="a82e7e0d-e68d-43fd-9ce2-ebf69d9ea0b4" providerId="ADAL" clId="{C74C004E-2192-4A0B-857F-355394A13FB5}" dt="2026-02-26T06:57:57.677" v="133"/>
      <pc:docMkLst>
        <pc:docMk/>
      </pc:docMkLst>
      <pc:sldChg chg="delSp modSp mod">
        <pc:chgData name="Pum Christina" userId="a82e7e0d-e68d-43fd-9ce2-ebf69d9ea0b4" providerId="ADAL" clId="{C74C004E-2192-4A0B-857F-355394A13FB5}" dt="2026-02-09T07:51:18.795" v="12" actId="255"/>
        <pc:sldMkLst>
          <pc:docMk/>
          <pc:sldMk cId="2033712204" sldId="595"/>
        </pc:sldMkLst>
        <pc:spChg chg="mod">
          <ac:chgData name="Pum Christina" userId="a82e7e0d-e68d-43fd-9ce2-ebf69d9ea0b4" providerId="ADAL" clId="{C74C004E-2192-4A0B-857F-355394A13FB5}" dt="2026-02-09T07:51:18.795" v="12" actId="255"/>
          <ac:spMkLst>
            <pc:docMk/>
            <pc:sldMk cId="2033712204" sldId="595"/>
            <ac:spMk id="2" creationId="{00000000-0000-0000-0000-000000000000}"/>
          </ac:spMkLst>
        </pc:spChg>
      </pc:sldChg>
      <pc:sldChg chg="modSp mod">
        <pc:chgData name="Pum Christina" userId="a82e7e0d-e68d-43fd-9ce2-ebf69d9ea0b4" providerId="ADAL" clId="{C74C004E-2192-4A0B-857F-355394A13FB5}" dt="2026-02-09T07:51:12.859" v="11" actId="27636"/>
        <pc:sldMkLst>
          <pc:docMk/>
          <pc:sldMk cId="1991653533" sldId="598"/>
        </pc:sldMkLst>
        <pc:spChg chg="mod">
          <ac:chgData name="Pum Christina" userId="a82e7e0d-e68d-43fd-9ce2-ebf69d9ea0b4" providerId="ADAL" clId="{C74C004E-2192-4A0B-857F-355394A13FB5}" dt="2026-02-09T07:51:12.859" v="11" actId="27636"/>
          <ac:spMkLst>
            <pc:docMk/>
            <pc:sldMk cId="1991653533" sldId="598"/>
            <ac:spMk id="2" creationId="{00000000-0000-0000-0000-000000000000}"/>
          </ac:spMkLst>
        </pc:spChg>
      </pc:sldChg>
      <pc:sldChg chg="modSp mod">
        <pc:chgData name="Pum Christina" userId="a82e7e0d-e68d-43fd-9ce2-ebf69d9ea0b4" providerId="ADAL" clId="{C74C004E-2192-4A0B-857F-355394A13FB5}" dt="2026-02-09T07:51:05.774" v="9" actId="255"/>
        <pc:sldMkLst>
          <pc:docMk/>
          <pc:sldMk cId="2619002790" sldId="636"/>
        </pc:sldMkLst>
        <pc:spChg chg="mod">
          <ac:chgData name="Pum Christina" userId="a82e7e0d-e68d-43fd-9ce2-ebf69d9ea0b4" providerId="ADAL" clId="{C74C004E-2192-4A0B-857F-355394A13FB5}" dt="2026-02-09T07:51:05.774" v="9" actId="255"/>
          <ac:spMkLst>
            <pc:docMk/>
            <pc:sldMk cId="2619002790" sldId="636"/>
            <ac:spMk id="2" creationId="{00000000-0000-0000-0000-000000000000}"/>
          </ac:spMkLst>
        </pc:spChg>
      </pc:sldChg>
      <pc:sldChg chg="modSp mod">
        <pc:chgData name="Pum Christina" userId="a82e7e0d-e68d-43fd-9ce2-ebf69d9ea0b4" providerId="ADAL" clId="{C74C004E-2192-4A0B-857F-355394A13FB5}" dt="2026-02-09T07:40:56.844" v="4" actId="20577"/>
        <pc:sldMkLst>
          <pc:docMk/>
          <pc:sldMk cId="720587" sldId="637"/>
        </pc:sldMkLst>
        <pc:spChg chg="mod">
          <ac:chgData name="Pum Christina" userId="a82e7e0d-e68d-43fd-9ce2-ebf69d9ea0b4" providerId="ADAL" clId="{C74C004E-2192-4A0B-857F-355394A13FB5}" dt="2026-02-09T07:40:56.844" v="4" actId="20577"/>
          <ac:spMkLst>
            <pc:docMk/>
            <pc:sldMk cId="720587" sldId="637"/>
            <ac:spMk id="18" creationId="{BEF58940-162F-7BC0-945C-BF70C5A9CC8E}"/>
          </ac:spMkLst>
        </pc:spChg>
      </pc:sldChg>
      <pc:sldChg chg="add">
        <pc:chgData name="Pum Christina" userId="a82e7e0d-e68d-43fd-9ce2-ebf69d9ea0b4" providerId="ADAL" clId="{C74C004E-2192-4A0B-857F-355394A13FB5}" dt="2026-02-26T06:57:57.677" v="133"/>
        <pc:sldMkLst>
          <pc:docMk/>
          <pc:sldMk cId="3747806136" sldId="2327"/>
        </pc:sldMkLst>
      </pc:sldChg>
      <pc:sldChg chg="modSp mod">
        <pc:chgData name="Pum Christina" userId="a82e7e0d-e68d-43fd-9ce2-ebf69d9ea0b4" providerId="ADAL" clId="{C74C004E-2192-4A0B-857F-355394A13FB5}" dt="2026-02-09T07:51:31.516" v="13" actId="255"/>
        <pc:sldMkLst>
          <pc:docMk/>
          <pc:sldMk cId="792455950" sldId="2331"/>
        </pc:sldMkLst>
        <pc:spChg chg="mod">
          <ac:chgData name="Pum Christina" userId="a82e7e0d-e68d-43fd-9ce2-ebf69d9ea0b4" providerId="ADAL" clId="{C74C004E-2192-4A0B-857F-355394A13FB5}" dt="2026-02-09T07:51:31.516" v="13" actId="255"/>
          <ac:spMkLst>
            <pc:docMk/>
            <pc:sldMk cId="792455950" sldId="2331"/>
            <ac:spMk id="2" creationId="{AE9D8ACF-4506-3982-97C6-C013931F55E4}"/>
          </ac:spMkLst>
        </pc:spChg>
      </pc:sldChg>
      <pc:sldChg chg="modNotesTx">
        <pc:chgData name="Pum Christina" userId="a82e7e0d-e68d-43fd-9ce2-ebf69d9ea0b4" providerId="ADAL" clId="{C74C004E-2192-4A0B-857F-355394A13FB5}" dt="2026-02-10T08:34:13.970" v="123" actId="20577"/>
        <pc:sldMkLst>
          <pc:docMk/>
          <pc:sldMk cId="3518268951" sldId="2334"/>
        </pc:sldMkLst>
      </pc:sldChg>
      <pc:sldChg chg="modNotesTx">
        <pc:chgData name="Pum Christina" userId="a82e7e0d-e68d-43fd-9ce2-ebf69d9ea0b4" providerId="ADAL" clId="{C74C004E-2192-4A0B-857F-355394A13FB5}" dt="2026-02-09T08:13:22.629" v="122" actId="20577"/>
        <pc:sldMkLst>
          <pc:docMk/>
          <pc:sldMk cId="1940101897" sldId="2335"/>
        </pc:sldMkLst>
      </pc:sldChg>
      <pc:sldChg chg="modNotesTx">
        <pc:chgData name="Pum Christina" userId="a82e7e0d-e68d-43fd-9ce2-ebf69d9ea0b4" providerId="ADAL" clId="{C74C004E-2192-4A0B-857F-355394A13FB5}" dt="2026-02-10T08:34:51.866" v="124" actId="20577"/>
        <pc:sldMkLst>
          <pc:docMk/>
          <pc:sldMk cId="3270174518" sldId="2336"/>
        </pc:sldMkLst>
      </pc:sldChg>
      <pc:sldChg chg="modSp mod">
        <pc:chgData name="Pum Christina" userId="a82e7e0d-e68d-43fd-9ce2-ebf69d9ea0b4" providerId="ADAL" clId="{C74C004E-2192-4A0B-857F-355394A13FB5}" dt="2026-02-10T09:46:33.258" v="132" actId="20577"/>
        <pc:sldMkLst>
          <pc:docMk/>
          <pc:sldMk cId="3396437177" sldId="2348"/>
        </pc:sldMkLst>
        <pc:spChg chg="mod">
          <ac:chgData name="Pum Christina" userId="a82e7e0d-e68d-43fd-9ce2-ebf69d9ea0b4" providerId="ADAL" clId="{C74C004E-2192-4A0B-857F-355394A13FB5}" dt="2026-02-10T09:46:33.258" v="132" actId="20577"/>
          <ac:spMkLst>
            <pc:docMk/>
            <pc:sldMk cId="3396437177" sldId="2348"/>
            <ac:spMk id="8" creationId="{FFA74B87-3E1D-91D6-82C8-56C234325103}"/>
          </ac:spMkLst>
        </pc:spChg>
      </pc:sldChg>
      <pc:sldChg chg="modSp mod">
        <pc:chgData name="Pum Christina" userId="a82e7e0d-e68d-43fd-9ce2-ebf69d9ea0b4" providerId="ADAL" clId="{C74C004E-2192-4A0B-857F-355394A13FB5}" dt="2026-02-09T07:53:27.940" v="17" actId="20577"/>
        <pc:sldMkLst>
          <pc:docMk/>
          <pc:sldMk cId="3663228614" sldId="2349"/>
        </pc:sldMkLst>
        <pc:spChg chg="mod">
          <ac:chgData name="Pum Christina" userId="a82e7e0d-e68d-43fd-9ce2-ebf69d9ea0b4" providerId="ADAL" clId="{C74C004E-2192-4A0B-857F-355394A13FB5}" dt="2026-02-09T07:53:27.940" v="17" actId="20577"/>
          <ac:spMkLst>
            <pc:docMk/>
            <pc:sldMk cId="3663228614" sldId="2349"/>
            <ac:spMk id="8" creationId="{07FCD50C-BF57-AC5E-9957-CB514F713524}"/>
          </ac:spMkLst>
        </pc:spChg>
      </pc:sldChg>
      <pc:sldChg chg="modSp mod">
        <pc:chgData name="Pum Christina" userId="a82e7e0d-e68d-43fd-9ce2-ebf69d9ea0b4" providerId="ADAL" clId="{C74C004E-2192-4A0B-857F-355394A13FB5}" dt="2026-02-09T07:53:20.177" v="15" actId="20577"/>
        <pc:sldMkLst>
          <pc:docMk/>
          <pc:sldMk cId="3408413886" sldId="2350"/>
        </pc:sldMkLst>
        <pc:spChg chg="mod">
          <ac:chgData name="Pum Christina" userId="a82e7e0d-e68d-43fd-9ce2-ebf69d9ea0b4" providerId="ADAL" clId="{C74C004E-2192-4A0B-857F-355394A13FB5}" dt="2026-02-09T07:53:20.177" v="15" actId="20577"/>
          <ac:spMkLst>
            <pc:docMk/>
            <pc:sldMk cId="3408413886" sldId="2350"/>
            <ac:spMk id="8" creationId="{548DC05D-AC26-ABE8-4E16-9619931AAE12}"/>
          </ac:spMkLst>
        </pc:spChg>
      </pc:sldChg>
      <pc:sldChg chg="modSp add mod setBg">
        <pc:chgData name="Pum Christina" userId="a82e7e0d-e68d-43fd-9ce2-ebf69d9ea0b4" providerId="ADAL" clId="{C74C004E-2192-4A0B-857F-355394A13FB5}" dt="2026-02-10T09:38:37.770" v="130"/>
        <pc:sldMkLst>
          <pc:docMk/>
          <pc:sldMk cId="3237227754" sldId="2353"/>
        </pc:sldMkLst>
        <pc:spChg chg="mod">
          <ac:chgData name="Pum Christina" userId="a82e7e0d-e68d-43fd-9ce2-ebf69d9ea0b4" providerId="ADAL" clId="{C74C004E-2192-4A0B-857F-355394A13FB5}" dt="2026-02-10T09:38:37.770" v="130"/>
          <ac:spMkLst>
            <pc:docMk/>
            <pc:sldMk cId="3237227754" sldId="2353"/>
            <ac:spMk id="4" creationId="{973D40C5-E4A1-19A7-0321-A77E28131B37}"/>
          </ac:spMkLst>
        </pc:spChg>
      </pc:sldChg>
    </pc:docChg>
  </pc:docChgLst>
  <pc:docChgLst>
    <pc:chgData name="manuel.tuscher@fh-vie.ac.at" userId="S::urn:spo:guest#manuel.tuscher@fh-vie.ac.at::" providerId="AD" clId="Web-{9D97E3E5-C211-ECC6-B586-9EF87BB69D77}"/>
    <pc:docChg chg="addSld delSld modSld modSection">
      <pc:chgData name="manuel.tuscher@fh-vie.ac.at" userId="S::urn:spo:guest#manuel.tuscher@fh-vie.ac.at::" providerId="AD" clId="Web-{9D97E3E5-C211-ECC6-B586-9EF87BB69D77}" dt="2026-02-26T16:07:48.798" v="27"/>
      <pc:docMkLst>
        <pc:docMk/>
      </pc:docMkLst>
      <pc:sldChg chg="addSp modSp new del">
        <pc:chgData name="manuel.tuscher@fh-vie.ac.at" userId="S::urn:spo:guest#manuel.tuscher@fh-vie.ac.at::" providerId="AD" clId="Web-{9D97E3E5-C211-ECC6-B586-9EF87BB69D77}" dt="2026-02-26T16:07:48.798" v="27"/>
        <pc:sldMkLst>
          <pc:docMk/>
          <pc:sldMk cId="2381080789" sldId="2354"/>
        </pc:sldMkLst>
        <pc:spChg chg="mod">
          <ac:chgData name="manuel.tuscher@fh-vie.ac.at" userId="S::urn:spo:guest#manuel.tuscher@fh-vie.ac.at::" providerId="AD" clId="Web-{9D97E3E5-C211-ECC6-B586-9EF87BB69D77}" dt="2026-02-26T16:07:07.860" v="26" actId="20577"/>
          <ac:spMkLst>
            <pc:docMk/>
            <pc:sldMk cId="2381080789" sldId="2354"/>
            <ac:spMk id="2" creationId="{7C8FA3F5-0565-0987-91FD-5701E167378D}"/>
          </ac:spMkLst>
        </pc:spChg>
        <pc:spChg chg="mod">
          <ac:chgData name="manuel.tuscher@fh-vie.ac.at" userId="S::urn:spo:guest#manuel.tuscher@fh-vie.ac.at::" providerId="AD" clId="Web-{9D97E3E5-C211-ECC6-B586-9EF87BB69D77}" dt="2026-02-26T16:04:47.062" v="5" actId="20577"/>
          <ac:spMkLst>
            <pc:docMk/>
            <pc:sldMk cId="2381080789" sldId="2354"/>
            <ac:spMk id="3" creationId="{849067BD-6869-1977-D03E-F7C837619739}"/>
          </ac:spMkLst>
        </pc:spChg>
        <pc:spChg chg="add mod">
          <ac:chgData name="manuel.tuscher@fh-vie.ac.at" userId="S::urn:spo:guest#manuel.tuscher@fh-vie.ac.at::" providerId="AD" clId="Web-{9D97E3E5-C211-ECC6-B586-9EF87BB69D77}" dt="2026-02-26T16:05:21.547" v="11" actId="1076"/>
          <ac:spMkLst>
            <pc:docMk/>
            <pc:sldMk cId="2381080789" sldId="2354"/>
            <ac:spMk id="5" creationId="{A09DB049-5A43-93E1-BF93-521E946575C4}"/>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ata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ata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de-AT"/>
        </a:p>
      </dgm:t>
    </dgm:pt>
    <dgm:pt modelId="{DE2EA796-6D89-4F47-8099-90D0F95D1531}">
      <dgm:prSet phldrT="[Text]" custT="1"/>
      <dgm:spPr>
        <a:ln>
          <a:solidFill>
            <a:srgbClr val="0A6169"/>
          </a:solidFill>
        </a:ln>
      </dgm:spPr>
      <dgm:t>
        <a:bodyPr/>
        <a:lstStyle/>
        <a:p>
          <a:r>
            <a:rPr lang="de-AT" sz="2000" dirty="0">
              <a:solidFill>
                <a:srgbClr val="0A6169"/>
              </a:solidFill>
              <a:latin typeface="Mangal Pro" panose="00000500000000000000" pitchFamily="2" charset="0"/>
              <a:cs typeface="Mangal Pro" panose="00000500000000000000" pitchFamily="2" charset="0"/>
            </a:rPr>
            <a:t>Der Logistikstandort Österreich</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Berufe in der Logistik</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Dein Weg zu einem Beruf in </a:t>
          </a:r>
          <a:r>
            <a:rPr lang="de-AT" sz="2000">
              <a:solidFill>
                <a:srgbClr val="0A6169"/>
              </a:solidFill>
              <a:latin typeface="Mangal Pro" panose="00000500000000000000" pitchFamily="2" charset="0"/>
              <a:cs typeface="Mangal Pro" panose="00000500000000000000" pitchFamily="2" charset="0"/>
            </a:rPr>
            <a:t>der Logistik</a:t>
          </a:r>
          <a:endParaRPr lang="de-AT" sz="2000" dirty="0">
            <a:solidFill>
              <a:srgbClr val="0A6169"/>
            </a:solidFill>
            <a:latin typeface="Mangal Pro" panose="00000500000000000000" pitchFamily="2" charset="0"/>
            <a:cs typeface="Mangal Pro" panose="00000500000000000000" pitchFamily="2" charset="0"/>
          </a:endParaRP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a:solidFill>
            <a:srgbClr val="0A6169"/>
          </a:solidFill>
        </a:ln>
      </dgm:spPr>
    </dgm:pt>
    <dgm:pt modelId="{62FE23A6-63A9-4435-827C-18F5549350F3}" type="pres">
      <dgm:prSet presAssocID="{DE2EA796-6D89-4F47-8099-90D0F95D1531}" presName="txShp" presStyleLbl="node1" presStyleIdx="0" presStyleCnt="3">
        <dgm:presLayoutVars>
          <dgm:bulletEnabled val="1"/>
        </dgm:presLayoutVars>
      </dgm:prSet>
      <dgm:spPr/>
    </dgm:pt>
    <dgm:pt modelId="{B28D2B6F-1811-4EE0-9421-495947B59C93}" type="pres">
      <dgm:prSet presAssocID="{5DC7AD5B-207A-4B2C-BFBD-DE3968258A91}" presName="spacing" presStyleCnt="0"/>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D68947A3-5836-42A8-8BDE-E8FB2ACB08A5}" type="pres">
      <dgm:prSet presAssocID="{CF11DA5D-D131-441E-8D23-A04D96831F4C}" presName="txShp" presStyleLbl="node1" presStyleIdx="1" presStyleCnt="3">
        <dgm:presLayoutVars>
          <dgm:bulletEnabled val="1"/>
        </dgm:presLayoutVars>
      </dgm:prSet>
      <dgm:spPr/>
    </dgm:pt>
    <dgm:pt modelId="{78F96137-7185-4ABF-A76E-5DF1E328CFAC}" type="pres">
      <dgm:prSet presAssocID="{E2EB35A0-2A32-4D9B-875A-6D1A80034927}"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2"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329A5207-9F3F-445E-BD5A-37903562FBDC}" type="pres">
      <dgm:prSet presAssocID="{8F0EEDE7-2921-4999-A5B7-E9EC3B5435CC}" presName="txShp" presStyleLbl="node1" presStyleIdx="2" presStyleCnt="3">
        <dgm:presLayoutVars>
          <dgm:bulletEnabled val="1"/>
        </dgm:presLayoutVars>
      </dgm:prSet>
      <dgm:spPr/>
    </dgm:pt>
  </dgm:ptLst>
  <dgm:cxnLst>
    <dgm:cxn modelId="{391F9302-7CD6-4D09-935C-52C0A34DEA67}" srcId="{4094C466-D924-4FB5-B90E-7D7315509B54}" destId="{CF11DA5D-D131-441E-8D23-A04D96831F4C}" srcOrd="1" destOrd="0" parTransId="{D1845607-B05D-4F5A-8845-60292A149D65}" sibTransId="{E2EB35A0-2A32-4D9B-875A-6D1A80034927}"/>
    <dgm:cxn modelId="{E3035512-EE8B-43D5-AFB4-2C66F304EB4F}" type="presOf" srcId="{DE2EA796-6D89-4F47-8099-90D0F95D1531}" destId="{62FE23A6-63A9-4435-827C-18F5549350F3}" srcOrd="0" destOrd="0" presId="urn:microsoft.com/office/officeart/2005/8/layout/vList3"/>
    <dgm:cxn modelId="{B8E31613-708F-4712-AF5C-BBA774D68D1E}" srcId="{4094C466-D924-4FB5-B90E-7D7315509B54}" destId="{8F0EEDE7-2921-4999-A5B7-E9EC3B5435CC}" srcOrd="2" destOrd="0" parTransId="{3CCB655F-6663-4596-A3B8-27D26A05A5CA}" sibTransId="{3122BC99-0B04-4AAB-888D-65C8867469E3}"/>
    <dgm:cxn modelId="{6379E826-EC1B-45BB-AD16-8F9341C4702D}" type="presOf" srcId="{CF11DA5D-D131-441E-8D23-A04D96831F4C}" destId="{D68947A3-5836-42A8-8BDE-E8FB2ACB08A5}" srcOrd="0" destOrd="0" presId="urn:microsoft.com/office/officeart/2005/8/layout/vList3"/>
    <dgm:cxn modelId="{25BFA743-6FDB-4A2C-8BAC-007B567F82DB}" type="presOf" srcId="{4094C466-D924-4FB5-B90E-7D7315509B54}" destId="{198E78D2-0B7B-490F-AADB-1D007AAF9C5C}" srcOrd="0" destOrd="0" presId="urn:microsoft.com/office/officeart/2005/8/layout/vList3"/>
    <dgm:cxn modelId="{8B763781-D80C-4910-B95D-03F5D4012D47}" type="presOf" srcId="{8F0EEDE7-2921-4999-A5B7-E9EC3B5435CC}" destId="{329A5207-9F3F-445E-BD5A-37903562FBDC}" srcOrd="0" destOrd="0" presId="urn:microsoft.com/office/officeart/2005/8/layout/vList3"/>
    <dgm:cxn modelId="{4ABC5E85-3401-4134-A2D7-C20779FFD7A6}" srcId="{4094C466-D924-4FB5-B90E-7D7315509B54}" destId="{DE2EA796-6D89-4F47-8099-90D0F95D1531}" srcOrd="0" destOrd="0" parTransId="{AC36719B-EF96-445C-8304-BE3D85164F6C}" sibTransId="{5DC7AD5B-207A-4B2C-BFBD-DE3968258A91}"/>
    <dgm:cxn modelId="{3AAB66ED-6061-4325-AA5B-11150D8B6D59}" type="presParOf" srcId="{198E78D2-0B7B-490F-AADB-1D007AAF9C5C}" destId="{53F54BDB-338D-431B-A97D-F7DC1D9B853A}" srcOrd="0" destOrd="0" presId="urn:microsoft.com/office/officeart/2005/8/layout/vList3"/>
    <dgm:cxn modelId="{E11B0DF9-BF5E-412F-B1A5-CD8263F255C7}" type="presParOf" srcId="{53F54BDB-338D-431B-A97D-F7DC1D9B853A}" destId="{CA3E8892-4E50-4B65-98E3-D1044BF7D925}" srcOrd="0" destOrd="0" presId="urn:microsoft.com/office/officeart/2005/8/layout/vList3"/>
    <dgm:cxn modelId="{24DA09A4-9A0A-4138-A2B4-5D1470A5561D}" type="presParOf" srcId="{53F54BDB-338D-431B-A97D-F7DC1D9B853A}" destId="{62FE23A6-63A9-4435-827C-18F5549350F3}" srcOrd="1" destOrd="0" presId="urn:microsoft.com/office/officeart/2005/8/layout/vList3"/>
    <dgm:cxn modelId="{78FFA2E5-A6D3-4130-9136-61411FCDC02B}" type="presParOf" srcId="{198E78D2-0B7B-490F-AADB-1D007AAF9C5C}" destId="{B28D2B6F-1811-4EE0-9421-495947B59C93}" srcOrd="1" destOrd="0" presId="urn:microsoft.com/office/officeart/2005/8/layout/vList3"/>
    <dgm:cxn modelId="{C4AB5E10-54B0-4A78-A783-DEFD220A9419}" type="presParOf" srcId="{198E78D2-0B7B-490F-AADB-1D007AAF9C5C}" destId="{AA07D373-BEF4-4E3E-AACE-A8800E67337A}" srcOrd="2" destOrd="0" presId="urn:microsoft.com/office/officeart/2005/8/layout/vList3"/>
    <dgm:cxn modelId="{3E2952A9-36B9-483B-B7A9-F3D9233821A5}" type="presParOf" srcId="{AA07D373-BEF4-4E3E-AACE-A8800E67337A}" destId="{79744E4A-1ADB-4BEA-8773-2BB14D19B5F7}" srcOrd="0" destOrd="0" presId="urn:microsoft.com/office/officeart/2005/8/layout/vList3"/>
    <dgm:cxn modelId="{5E49BD4A-A196-46A7-BF93-0E4F859C41A4}" type="presParOf" srcId="{AA07D373-BEF4-4E3E-AACE-A8800E67337A}" destId="{D68947A3-5836-42A8-8BDE-E8FB2ACB08A5}" srcOrd="1" destOrd="0" presId="urn:microsoft.com/office/officeart/2005/8/layout/vList3"/>
    <dgm:cxn modelId="{27FB3297-A215-4282-90AC-CB225A01AB1D}" type="presParOf" srcId="{198E78D2-0B7B-490F-AADB-1D007AAF9C5C}" destId="{78F96137-7185-4ABF-A76E-5DF1E328CFAC}" srcOrd="3" destOrd="0" presId="urn:microsoft.com/office/officeart/2005/8/layout/vList3"/>
    <dgm:cxn modelId="{6DB8681C-EBA9-4B50-8559-1309C0486726}" type="presParOf" srcId="{198E78D2-0B7B-490F-AADB-1D007AAF9C5C}" destId="{F79D544E-7239-48D5-9141-45CFB2584899}" srcOrd="4" destOrd="0" presId="urn:microsoft.com/office/officeart/2005/8/layout/vList3"/>
    <dgm:cxn modelId="{AFBCB4C7-89AF-4302-9653-A951544F4629}" type="presParOf" srcId="{F79D544E-7239-48D5-9141-45CFB2584899}" destId="{2EEA31F9-4FC0-463E-8050-6998BD36AD0D}" srcOrd="0" destOrd="0" presId="urn:microsoft.com/office/officeart/2005/8/layout/vList3"/>
    <dgm:cxn modelId="{FE6B69A9-93A8-42AE-8D15-FE2A5CEAEFBB}" type="presParOf" srcId="{F79D544E-7239-48D5-9141-45CFB2584899}" destId="{329A5207-9F3F-445E-BD5A-37903562FBD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de-AT"/>
        </a:p>
      </dgm:t>
    </dgm:pt>
    <dgm:pt modelId="{DE2EA796-6D89-4F47-8099-90D0F95D1531}">
      <dgm:prSet phldrT="[Text]" custT="1"/>
      <dgm:spPr>
        <a:ln>
          <a:solidFill>
            <a:srgbClr val="0A6169"/>
          </a:solidFill>
        </a:ln>
      </dgm:spPr>
      <dgm:t>
        <a:bodyPr/>
        <a:lstStyle/>
        <a:p>
          <a:r>
            <a:rPr lang="de-AT" sz="2000" dirty="0">
              <a:solidFill>
                <a:srgbClr val="0A6169"/>
              </a:solidFill>
              <a:latin typeface="Mangal Pro" panose="00000500000000000000" pitchFamily="2" charset="0"/>
              <a:cs typeface="Mangal Pro" panose="00000500000000000000" pitchFamily="2" charset="0"/>
            </a:rPr>
            <a:t>Berufe in der Logistik</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Der Logistikstandort Österreich</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Dein Weg zu einem Beruf in der Logistik</a:t>
          </a: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0" presStyleCnt="3" custLinFactY="25987" custLinFactNeighborX="-1" custLinFactNeighborY="100000"/>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a:solidFill>
            <a:srgbClr val="0A6169"/>
          </a:solidFill>
        </a:ln>
      </dgm:spPr>
    </dgm:pt>
    <dgm:pt modelId="{62FE23A6-63A9-4435-827C-18F5549350F3}" type="pres">
      <dgm:prSet presAssocID="{DE2EA796-6D89-4F47-8099-90D0F95D1531}" presName="txShp" presStyleLbl="node1" presStyleIdx="0" presStyleCnt="3" custLinFactY="27596" custLinFactNeighborX="62" custLinFactNeighborY="100000">
        <dgm:presLayoutVars>
          <dgm:bulletEnabled val="1"/>
        </dgm:presLayoutVars>
      </dgm:prSet>
      <dgm:spPr/>
    </dgm:pt>
    <dgm:pt modelId="{B28D2B6F-1811-4EE0-9421-495947B59C93}" type="pres">
      <dgm:prSet presAssocID="{5DC7AD5B-207A-4B2C-BFBD-DE3968258A91}" presName="spacing" presStyleCnt="0"/>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1" presStyleCnt="3" custLinFactY="-22298" custLinFactNeighborX="1609" custLinFactNeighborY="-100000"/>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D68947A3-5836-42A8-8BDE-E8FB2ACB08A5}" type="pres">
      <dgm:prSet presAssocID="{CF11DA5D-D131-441E-8D23-A04D96831F4C}" presName="txShp" presStyleLbl="node1" presStyleIdx="1" presStyleCnt="3" custLinFactY="-19079" custLinFactNeighborX="65" custLinFactNeighborY="-100000">
        <dgm:presLayoutVars>
          <dgm:bulletEnabled val="1"/>
        </dgm:presLayoutVars>
      </dgm:prSet>
      <dgm:spPr/>
    </dgm:pt>
    <dgm:pt modelId="{78F96137-7185-4ABF-A76E-5DF1E328CFAC}" type="pres">
      <dgm:prSet presAssocID="{E2EB35A0-2A32-4D9B-875A-6D1A80034927}"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2"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329A5207-9F3F-445E-BD5A-37903562FBDC}" type="pres">
      <dgm:prSet presAssocID="{8F0EEDE7-2921-4999-A5B7-E9EC3B5435CC}" presName="txShp" presStyleLbl="node1" presStyleIdx="2" presStyleCnt="3">
        <dgm:presLayoutVars>
          <dgm:bulletEnabled val="1"/>
        </dgm:presLayoutVars>
      </dgm:prSet>
      <dgm:spPr/>
    </dgm:pt>
  </dgm:ptLst>
  <dgm:cxnLst>
    <dgm:cxn modelId="{391F9302-7CD6-4D09-935C-52C0A34DEA67}" srcId="{4094C466-D924-4FB5-B90E-7D7315509B54}" destId="{CF11DA5D-D131-441E-8D23-A04D96831F4C}" srcOrd="1" destOrd="0" parTransId="{D1845607-B05D-4F5A-8845-60292A149D65}" sibTransId="{E2EB35A0-2A32-4D9B-875A-6D1A80034927}"/>
    <dgm:cxn modelId="{E3035512-EE8B-43D5-AFB4-2C66F304EB4F}" type="presOf" srcId="{DE2EA796-6D89-4F47-8099-90D0F95D1531}" destId="{62FE23A6-63A9-4435-827C-18F5549350F3}" srcOrd="0" destOrd="0" presId="urn:microsoft.com/office/officeart/2005/8/layout/vList3"/>
    <dgm:cxn modelId="{B8E31613-708F-4712-AF5C-BBA774D68D1E}" srcId="{4094C466-D924-4FB5-B90E-7D7315509B54}" destId="{8F0EEDE7-2921-4999-A5B7-E9EC3B5435CC}" srcOrd="2" destOrd="0" parTransId="{3CCB655F-6663-4596-A3B8-27D26A05A5CA}" sibTransId="{3122BC99-0B04-4AAB-888D-65C8867469E3}"/>
    <dgm:cxn modelId="{6379E826-EC1B-45BB-AD16-8F9341C4702D}" type="presOf" srcId="{CF11DA5D-D131-441E-8D23-A04D96831F4C}" destId="{D68947A3-5836-42A8-8BDE-E8FB2ACB08A5}" srcOrd="0" destOrd="0" presId="urn:microsoft.com/office/officeart/2005/8/layout/vList3"/>
    <dgm:cxn modelId="{25BFA743-6FDB-4A2C-8BAC-007B567F82DB}" type="presOf" srcId="{4094C466-D924-4FB5-B90E-7D7315509B54}" destId="{198E78D2-0B7B-490F-AADB-1D007AAF9C5C}" srcOrd="0" destOrd="0" presId="urn:microsoft.com/office/officeart/2005/8/layout/vList3"/>
    <dgm:cxn modelId="{8B763781-D80C-4910-B95D-03F5D4012D47}" type="presOf" srcId="{8F0EEDE7-2921-4999-A5B7-E9EC3B5435CC}" destId="{329A5207-9F3F-445E-BD5A-37903562FBDC}" srcOrd="0" destOrd="0" presId="urn:microsoft.com/office/officeart/2005/8/layout/vList3"/>
    <dgm:cxn modelId="{4ABC5E85-3401-4134-A2D7-C20779FFD7A6}" srcId="{4094C466-D924-4FB5-B90E-7D7315509B54}" destId="{DE2EA796-6D89-4F47-8099-90D0F95D1531}" srcOrd="0" destOrd="0" parTransId="{AC36719B-EF96-445C-8304-BE3D85164F6C}" sibTransId="{5DC7AD5B-207A-4B2C-BFBD-DE3968258A91}"/>
    <dgm:cxn modelId="{3AAB66ED-6061-4325-AA5B-11150D8B6D59}" type="presParOf" srcId="{198E78D2-0B7B-490F-AADB-1D007AAF9C5C}" destId="{53F54BDB-338D-431B-A97D-F7DC1D9B853A}" srcOrd="0" destOrd="0" presId="urn:microsoft.com/office/officeart/2005/8/layout/vList3"/>
    <dgm:cxn modelId="{E11B0DF9-BF5E-412F-B1A5-CD8263F255C7}" type="presParOf" srcId="{53F54BDB-338D-431B-A97D-F7DC1D9B853A}" destId="{CA3E8892-4E50-4B65-98E3-D1044BF7D925}" srcOrd="0" destOrd="0" presId="urn:microsoft.com/office/officeart/2005/8/layout/vList3"/>
    <dgm:cxn modelId="{24DA09A4-9A0A-4138-A2B4-5D1470A5561D}" type="presParOf" srcId="{53F54BDB-338D-431B-A97D-F7DC1D9B853A}" destId="{62FE23A6-63A9-4435-827C-18F5549350F3}" srcOrd="1" destOrd="0" presId="urn:microsoft.com/office/officeart/2005/8/layout/vList3"/>
    <dgm:cxn modelId="{78FFA2E5-A6D3-4130-9136-61411FCDC02B}" type="presParOf" srcId="{198E78D2-0B7B-490F-AADB-1D007AAF9C5C}" destId="{B28D2B6F-1811-4EE0-9421-495947B59C93}" srcOrd="1" destOrd="0" presId="urn:microsoft.com/office/officeart/2005/8/layout/vList3"/>
    <dgm:cxn modelId="{C4AB5E10-54B0-4A78-A783-DEFD220A9419}" type="presParOf" srcId="{198E78D2-0B7B-490F-AADB-1D007AAF9C5C}" destId="{AA07D373-BEF4-4E3E-AACE-A8800E67337A}" srcOrd="2" destOrd="0" presId="urn:microsoft.com/office/officeart/2005/8/layout/vList3"/>
    <dgm:cxn modelId="{3E2952A9-36B9-483B-B7A9-F3D9233821A5}" type="presParOf" srcId="{AA07D373-BEF4-4E3E-AACE-A8800E67337A}" destId="{79744E4A-1ADB-4BEA-8773-2BB14D19B5F7}" srcOrd="0" destOrd="0" presId="urn:microsoft.com/office/officeart/2005/8/layout/vList3"/>
    <dgm:cxn modelId="{5E49BD4A-A196-46A7-BF93-0E4F859C41A4}" type="presParOf" srcId="{AA07D373-BEF4-4E3E-AACE-A8800E67337A}" destId="{D68947A3-5836-42A8-8BDE-E8FB2ACB08A5}" srcOrd="1" destOrd="0" presId="urn:microsoft.com/office/officeart/2005/8/layout/vList3"/>
    <dgm:cxn modelId="{27FB3297-A215-4282-90AC-CB225A01AB1D}" type="presParOf" srcId="{198E78D2-0B7B-490F-AADB-1D007AAF9C5C}" destId="{78F96137-7185-4ABF-A76E-5DF1E328CFAC}" srcOrd="3" destOrd="0" presId="urn:microsoft.com/office/officeart/2005/8/layout/vList3"/>
    <dgm:cxn modelId="{6DB8681C-EBA9-4B50-8559-1309C0486726}" type="presParOf" srcId="{198E78D2-0B7B-490F-AADB-1D007AAF9C5C}" destId="{F79D544E-7239-48D5-9141-45CFB2584899}" srcOrd="4" destOrd="0" presId="urn:microsoft.com/office/officeart/2005/8/layout/vList3"/>
    <dgm:cxn modelId="{AFBCB4C7-89AF-4302-9653-A951544F4629}" type="presParOf" srcId="{F79D544E-7239-48D5-9141-45CFB2584899}" destId="{2EEA31F9-4FC0-463E-8050-6998BD36AD0D}" srcOrd="0" destOrd="0" presId="urn:microsoft.com/office/officeart/2005/8/layout/vList3"/>
    <dgm:cxn modelId="{FE6B69A9-93A8-42AE-8D15-FE2A5CEAEFBB}" type="presParOf" srcId="{F79D544E-7239-48D5-9141-45CFB2584899}" destId="{329A5207-9F3F-445E-BD5A-37903562FBD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de-AT"/>
        </a:p>
      </dgm:t>
    </dgm:pt>
    <dgm:pt modelId="{DE2EA796-6D89-4F47-8099-90D0F95D1531}">
      <dgm:prSet phldrT="[Text]" custT="1"/>
      <dgm:spPr>
        <a:ln>
          <a:solidFill>
            <a:srgbClr val="0A6169"/>
          </a:solidFill>
        </a:ln>
      </dgm:spPr>
      <dgm:t>
        <a:bodyPr/>
        <a:lstStyle/>
        <a:p>
          <a:r>
            <a:rPr lang="de-AT" sz="2000" dirty="0">
              <a:solidFill>
                <a:srgbClr val="0A6169"/>
              </a:solidFill>
              <a:latin typeface="Mangal Pro" panose="00000500000000000000" pitchFamily="2" charset="0"/>
              <a:cs typeface="Mangal Pro" panose="00000500000000000000" pitchFamily="2" charset="0"/>
            </a:rPr>
            <a:t>Dein Weg zu einem Beruf in der Logistik</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Der Logistikstandort Österreich</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Berufe in der Logistik</a:t>
          </a: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0" presStyleCnt="3" custLinFactY="-22298" custLinFactNeighborX="1609" custLinFactNeighborY="-100000"/>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D68947A3-5836-42A8-8BDE-E8FB2ACB08A5}" type="pres">
      <dgm:prSet presAssocID="{CF11DA5D-D131-441E-8D23-A04D96831F4C}" presName="txShp" presStyleLbl="node1" presStyleIdx="0" presStyleCnt="3" custLinFactY="-19079" custLinFactNeighborX="65" custLinFactNeighborY="-100000">
        <dgm:presLayoutVars>
          <dgm:bulletEnabled val="1"/>
        </dgm:presLayoutVars>
      </dgm:prSet>
      <dgm:spPr/>
    </dgm:pt>
    <dgm:pt modelId="{78F96137-7185-4ABF-A76E-5DF1E328CFAC}" type="pres">
      <dgm:prSet presAssocID="{E2EB35A0-2A32-4D9B-875A-6D1A80034927}"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329A5207-9F3F-445E-BD5A-37903562FBDC}" type="pres">
      <dgm:prSet presAssocID="{8F0EEDE7-2921-4999-A5B7-E9EC3B5435CC}" presName="txShp" presStyleLbl="node1" presStyleIdx="1" presStyleCnt="3">
        <dgm:presLayoutVars>
          <dgm:bulletEnabled val="1"/>
        </dgm:presLayoutVars>
      </dgm:prSet>
      <dgm:spPr/>
    </dgm:pt>
    <dgm:pt modelId="{046EF32F-E4AF-4D1B-BD1C-2BFBD6E56A02}" type="pres">
      <dgm:prSet presAssocID="{3122BC99-0B04-4AAB-888D-65C8867469E3}" presName="spacing" presStyleCnt="0"/>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2" presStyleCnt="3" custLinFactY="25987" custLinFactNeighborX="-1" custLinFactNeighborY="100000"/>
      <dgm:spPr>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a:solidFill>
            <a:srgbClr val="0A6169"/>
          </a:solidFill>
        </a:ln>
      </dgm:spPr>
    </dgm:pt>
    <dgm:pt modelId="{62FE23A6-63A9-4435-827C-18F5549350F3}" type="pres">
      <dgm:prSet presAssocID="{DE2EA796-6D89-4F47-8099-90D0F95D1531}" presName="txShp" presStyleLbl="node1" presStyleIdx="2" presStyleCnt="3" custLinFactY="27596" custLinFactNeighborX="62" custLinFactNeighborY="100000">
        <dgm:presLayoutVars>
          <dgm:bulletEnabled val="1"/>
        </dgm:presLayoutVars>
      </dgm:prSet>
      <dgm:spPr/>
    </dgm:pt>
  </dgm:ptLst>
  <dgm:cxnLst>
    <dgm:cxn modelId="{391F9302-7CD6-4D09-935C-52C0A34DEA67}" srcId="{4094C466-D924-4FB5-B90E-7D7315509B54}" destId="{CF11DA5D-D131-441E-8D23-A04D96831F4C}" srcOrd="0" destOrd="0" parTransId="{D1845607-B05D-4F5A-8845-60292A149D65}" sibTransId="{E2EB35A0-2A32-4D9B-875A-6D1A80034927}"/>
    <dgm:cxn modelId="{B8E31613-708F-4712-AF5C-BBA774D68D1E}" srcId="{4094C466-D924-4FB5-B90E-7D7315509B54}" destId="{8F0EEDE7-2921-4999-A5B7-E9EC3B5435CC}" srcOrd="1" destOrd="0" parTransId="{3CCB655F-6663-4596-A3B8-27D26A05A5CA}" sibTransId="{3122BC99-0B04-4AAB-888D-65C8867469E3}"/>
    <dgm:cxn modelId="{25BFA743-6FDB-4A2C-8BAC-007B567F82DB}" type="presOf" srcId="{4094C466-D924-4FB5-B90E-7D7315509B54}" destId="{198E78D2-0B7B-490F-AADB-1D007AAF9C5C}" srcOrd="0" destOrd="0" presId="urn:microsoft.com/office/officeart/2005/8/layout/vList3"/>
    <dgm:cxn modelId="{1435764C-4CE7-4825-B254-00ABC65C1031}" type="presOf" srcId="{DE2EA796-6D89-4F47-8099-90D0F95D1531}" destId="{62FE23A6-63A9-4435-827C-18F5549350F3}" srcOrd="0" destOrd="0" presId="urn:microsoft.com/office/officeart/2005/8/layout/vList3"/>
    <dgm:cxn modelId="{4ABC5E85-3401-4134-A2D7-C20779FFD7A6}" srcId="{4094C466-D924-4FB5-B90E-7D7315509B54}" destId="{DE2EA796-6D89-4F47-8099-90D0F95D1531}" srcOrd="2" destOrd="0" parTransId="{AC36719B-EF96-445C-8304-BE3D85164F6C}" sibTransId="{5DC7AD5B-207A-4B2C-BFBD-DE3968258A91}"/>
    <dgm:cxn modelId="{1057509B-955F-4DB4-89EE-9096AE56609B}" type="presOf" srcId="{CF11DA5D-D131-441E-8D23-A04D96831F4C}" destId="{D68947A3-5836-42A8-8BDE-E8FB2ACB08A5}" srcOrd="0" destOrd="0" presId="urn:microsoft.com/office/officeart/2005/8/layout/vList3"/>
    <dgm:cxn modelId="{7642ECC4-DF57-4ED0-8CE3-F30FBF6ED7A0}" type="presOf" srcId="{8F0EEDE7-2921-4999-A5B7-E9EC3B5435CC}" destId="{329A5207-9F3F-445E-BD5A-37903562FBDC}" srcOrd="0" destOrd="0" presId="urn:microsoft.com/office/officeart/2005/8/layout/vList3"/>
    <dgm:cxn modelId="{77347F53-9EE2-4A21-8F36-10439CAFAAEC}" type="presParOf" srcId="{198E78D2-0B7B-490F-AADB-1D007AAF9C5C}" destId="{AA07D373-BEF4-4E3E-AACE-A8800E67337A}" srcOrd="0" destOrd="0" presId="urn:microsoft.com/office/officeart/2005/8/layout/vList3"/>
    <dgm:cxn modelId="{C48D17D9-03C1-4665-9A16-7896FE96BDD5}" type="presParOf" srcId="{AA07D373-BEF4-4E3E-AACE-A8800E67337A}" destId="{79744E4A-1ADB-4BEA-8773-2BB14D19B5F7}" srcOrd="0" destOrd="0" presId="urn:microsoft.com/office/officeart/2005/8/layout/vList3"/>
    <dgm:cxn modelId="{B7566100-A0E4-4ED6-B32F-ED56F8E84B6C}" type="presParOf" srcId="{AA07D373-BEF4-4E3E-AACE-A8800E67337A}" destId="{D68947A3-5836-42A8-8BDE-E8FB2ACB08A5}" srcOrd="1" destOrd="0" presId="urn:microsoft.com/office/officeart/2005/8/layout/vList3"/>
    <dgm:cxn modelId="{FD4DA634-6652-48D8-8A7B-8CB6C2F83CD1}" type="presParOf" srcId="{198E78D2-0B7B-490F-AADB-1D007AAF9C5C}" destId="{78F96137-7185-4ABF-A76E-5DF1E328CFAC}" srcOrd="1" destOrd="0" presId="urn:microsoft.com/office/officeart/2005/8/layout/vList3"/>
    <dgm:cxn modelId="{E94DE508-065F-482B-B881-95C331EAE1FB}" type="presParOf" srcId="{198E78D2-0B7B-490F-AADB-1D007AAF9C5C}" destId="{F79D544E-7239-48D5-9141-45CFB2584899}" srcOrd="2" destOrd="0" presId="urn:microsoft.com/office/officeart/2005/8/layout/vList3"/>
    <dgm:cxn modelId="{66759454-B74C-45AF-9042-BB2BC831B2FF}" type="presParOf" srcId="{F79D544E-7239-48D5-9141-45CFB2584899}" destId="{2EEA31F9-4FC0-463E-8050-6998BD36AD0D}" srcOrd="0" destOrd="0" presId="urn:microsoft.com/office/officeart/2005/8/layout/vList3"/>
    <dgm:cxn modelId="{6050FFF7-F49C-411A-AEC3-C1B68B416684}" type="presParOf" srcId="{F79D544E-7239-48D5-9141-45CFB2584899}" destId="{329A5207-9F3F-445E-BD5A-37903562FBDC}" srcOrd="1" destOrd="0" presId="urn:microsoft.com/office/officeart/2005/8/layout/vList3"/>
    <dgm:cxn modelId="{A0C55097-862F-49B6-ADBC-5BBF4E065343}" type="presParOf" srcId="{198E78D2-0B7B-490F-AADB-1D007AAF9C5C}" destId="{046EF32F-E4AF-4D1B-BD1C-2BFBD6E56A02}" srcOrd="3" destOrd="0" presId="urn:microsoft.com/office/officeart/2005/8/layout/vList3"/>
    <dgm:cxn modelId="{3FD87E66-C2EC-4D9F-BC43-CCA698E778CE}" type="presParOf" srcId="{198E78D2-0B7B-490F-AADB-1D007AAF9C5C}" destId="{53F54BDB-338D-431B-A97D-F7DC1D9B853A}" srcOrd="4" destOrd="0" presId="urn:microsoft.com/office/officeart/2005/8/layout/vList3"/>
    <dgm:cxn modelId="{D785632C-D2B2-45E2-861E-518F4B888B93}" type="presParOf" srcId="{53F54BDB-338D-431B-A97D-F7DC1D9B853A}" destId="{CA3E8892-4E50-4B65-98E3-D1044BF7D925}" srcOrd="0" destOrd="0" presId="urn:microsoft.com/office/officeart/2005/8/layout/vList3"/>
    <dgm:cxn modelId="{D8C31CFD-427E-4752-8F08-9CFFF944451E}" type="presParOf" srcId="{53F54BDB-338D-431B-A97D-F7DC1D9B853A}" destId="{62FE23A6-63A9-4435-827C-18F5549350F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42DC3D-C236-40E5-9086-C58401D0D67E}"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de-AT"/>
        </a:p>
      </dgm:t>
    </dgm:pt>
    <dgm:pt modelId="{31260E6E-0FC3-4237-B943-85AEAB32F0D7}">
      <dgm:prSet phldrT="[Text]" phldr="0"/>
      <dgm:spPr/>
      <dgm:t>
        <a:bodyPr/>
        <a:lstStyle/>
        <a:p>
          <a:r>
            <a:rPr lang="de-AT" dirty="0"/>
            <a:t>Einstieg in die Logistik</a:t>
          </a:r>
        </a:p>
      </dgm:t>
    </dgm:pt>
    <dgm:pt modelId="{64D1D04B-896A-44AA-AEBE-E7B57A2A1AF6}" type="parTrans" cxnId="{F76B1419-321A-4426-B7BC-E1384B9F1E3B}">
      <dgm:prSet/>
      <dgm:spPr/>
      <dgm:t>
        <a:bodyPr/>
        <a:lstStyle/>
        <a:p>
          <a:endParaRPr lang="de-AT"/>
        </a:p>
      </dgm:t>
    </dgm:pt>
    <dgm:pt modelId="{B16697AF-C41E-4854-953D-08053346E2E5}" type="sibTrans" cxnId="{F76B1419-321A-4426-B7BC-E1384B9F1E3B}">
      <dgm:prSet/>
      <dgm:spPr/>
      <dgm:t>
        <a:bodyPr/>
        <a:lstStyle/>
        <a:p>
          <a:endParaRPr lang="de-AT"/>
        </a:p>
      </dgm:t>
    </dgm:pt>
    <dgm:pt modelId="{55071D41-4A84-4507-B6FD-4DADE272E8C4}">
      <dgm:prSet phldrT="[Text]" phldr="0"/>
      <dgm:spPr/>
      <dgm:t>
        <a:bodyPr/>
        <a:lstStyle/>
        <a:p>
          <a:r>
            <a:rPr lang="de-AT" dirty="0"/>
            <a:t>Schule </a:t>
          </a:r>
          <a:br>
            <a:rPr lang="de-AT" dirty="0"/>
          </a:br>
          <a:r>
            <a:rPr lang="de-AT" dirty="0"/>
            <a:t>(AHS, BHS)</a:t>
          </a:r>
        </a:p>
      </dgm:t>
    </dgm:pt>
    <dgm:pt modelId="{86C4E03C-63D7-40FC-BD44-8BC516E6B590}" type="parTrans" cxnId="{1BAC6129-EFD9-4088-B960-1ECD74EF2D5C}">
      <dgm:prSet/>
      <dgm:spPr/>
      <dgm:t>
        <a:bodyPr/>
        <a:lstStyle/>
        <a:p>
          <a:endParaRPr lang="de-AT"/>
        </a:p>
      </dgm:t>
    </dgm:pt>
    <dgm:pt modelId="{1FCF81A4-BDC9-4F9C-B922-BFA3E0466E1B}" type="sibTrans" cxnId="{1BAC6129-EFD9-4088-B960-1ECD74EF2D5C}">
      <dgm:prSet/>
      <dgm:spPr/>
      <dgm:t>
        <a:bodyPr/>
        <a:lstStyle/>
        <a:p>
          <a:endParaRPr lang="de-AT"/>
        </a:p>
      </dgm:t>
    </dgm:pt>
    <dgm:pt modelId="{DD6F9DA5-FF73-45C8-913D-DA01429A05C6}">
      <dgm:prSet phldrT="[Text]" phldr="0"/>
      <dgm:spPr/>
      <dgm:t>
        <a:bodyPr/>
        <a:lstStyle/>
        <a:p>
          <a:r>
            <a:rPr lang="de-AT" dirty="0"/>
            <a:t>Studium (Bachelor, Master)</a:t>
          </a:r>
        </a:p>
      </dgm:t>
    </dgm:pt>
    <dgm:pt modelId="{575D3FDB-7A22-4505-9145-C3DE632E7C45}" type="parTrans" cxnId="{3DAD876D-2EE6-4D61-82CC-A20ACC881014}">
      <dgm:prSet/>
      <dgm:spPr/>
      <dgm:t>
        <a:bodyPr/>
        <a:lstStyle/>
        <a:p>
          <a:endParaRPr lang="de-AT"/>
        </a:p>
      </dgm:t>
    </dgm:pt>
    <dgm:pt modelId="{8068885F-F77E-43AB-BA39-EC588A49E263}" type="sibTrans" cxnId="{3DAD876D-2EE6-4D61-82CC-A20ACC881014}">
      <dgm:prSet/>
      <dgm:spPr/>
      <dgm:t>
        <a:bodyPr/>
        <a:lstStyle/>
        <a:p>
          <a:endParaRPr lang="de-AT"/>
        </a:p>
      </dgm:t>
    </dgm:pt>
    <dgm:pt modelId="{C1E1111C-02E4-49DF-9A9C-C0A26F422521}">
      <dgm:prSet/>
      <dgm:spPr/>
      <dgm:t>
        <a:bodyPr/>
        <a:lstStyle/>
        <a:p>
          <a:r>
            <a:rPr lang="de-AT" dirty="0"/>
            <a:t>Weiterbildungen (WIFI, BFI, AMS) oder Quereinstieg</a:t>
          </a:r>
        </a:p>
      </dgm:t>
    </dgm:pt>
    <dgm:pt modelId="{1500AAEA-F990-4A49-A7C0-473E371F2112}" type="parTrans" cxnId="{FA0340AE-D30E-45FB-82AF-BA56788A98A3}">
      <dgm:prSet/>
      <dgm:spPr/>
      <dgm:t>
        <a:bodyPr/>
        <a:lstStyle/>
        <a:p>
          <a:endParaRPr lang="de-AT"/>
        </a:p>
      </dgm:t>
    </dgm:pt>
    <dgm:pt modelId="{035BA7A7-775E-4A48-A2E6-20F12013E36A}" type="sibTrans" cxnId="{FA0340AE-D30E-45FB-82AF-BA56788A98A3}">
      <dgm:prSet/>
      <dgm:spPr/>
      <dgm:t>
        <a:bodyPr/>
        <a:lstStyle/>
        <a:p>
          <a:endParaRPr lang="de-AT"/>
        </a:p>
      </dgm:t>
    </dgm:pt>
    <dgm:pt modelId="{A4116844-8814-46B8-BC99-D07525D4BB3E}">
      <dgm:prSet phldrT="[Text]" phldr="0"/>
      <dgm:spPr/>
      <dgm:t>
        <a:bodyPr/>
        <a:lstStyle/>
        <a:p>
          <a:r>
            <a:rPr lang="de-AT" dirty="0"/>
            <a:t>Ausbildung in der Lehre</a:t>
          </a:r>
        </a:p>
      </dgm:t>
    </dgm:pt>
    <dgm:pt modelId="{0D943972-F2ED-46DB-A745-6E14009F7D3D}" type="parTrans" cxnId="{1D46BA33-AFB8-4159-907C-F07576A5FCE2}">
      <dgm:prSet/>
      <dgm:spPr/>
      <dgm:t>
        <a:bodyPr/>
        <a:lstStyle/>
        <a:p>
          <a:endParaRPr lang="de-AT"/>
        </a:p>
      </dgm:t>
    </dgm:pt>
    <dgm:pt modelId="{4A141890-7AB8-4667-9175-A3CEDBC2C5F1}" type="sibTrans" cxnId="{1D46BA33-AFB8-4159-907C-F07576A5FCE2}">
      <dgm:prSet/>
      <dgm:spPr/>
      <dgm:t>
        <a:bodyPr/>
        <a:lstStyle/>
        <a:p>
          <a:endParaRPr lang="de-AT"/>
        </a:p>
      </dgm:t>
    </dgm:pt>
    <dgm:pt modelId="{45E7EF7A-DD08-4EE4-B156-DD5B9776F2D9}" type="pres">
      <dgm:prSet presAssocID="{2E42DC3D-C236-40E5-9086-C58401D0D67E}" presName="composite" presStyleCnt="0">
        <dgm:presLayoutVars>
          <dgm:chMax val="1"/>
          <dgm:dir/>
          <dgm:resizeHandles val="exact"/>
        </dgm:presLayoutVars>
      </dgm:prSet>
      <dgm:spPr/>
    </dgm:pt>
    <dgm:pt modelId="{393C5A84-7F37-46D2-88EB-D8E8905E683B}" type="pres">
      <dgm:prSet presAssocID="{31260E6E-0FC3-4237-B943-85AEAB32F0D7}" presName="roof" presStyleLbl="dkBgShp" presStyleIdx="0" presStyleCnt="2"/>
      <dgm:spPr/>
    </dgm:pt>
    <dgm:pt modelId="{46125561-07A9-4502-BEF3-A67BE72D7F88}" type="pres">
      <dgm:prSet presAssocID="{31260E6E-0FC3-4237-B943-85AEAB32F0D7}" presName="pillars" presStyleCnt="0"/>
      <dgm:spPr/>
    </dgm:pt>
    <dgm:pt modelId="{C1CF6E0B-9618-4578-A611-189993695816}" type="pres">
      <dgm:prSet presAssocID="{31260E6E-0FC3-4237-B943-85AEAB32F0D7}" presName="pillar1" presStyleLbl="node1" presStyleIdx="0" presStyleCnt="4">
        <dgm:presLayoutVars>
          <dgm:bulletEnabled val="1"/>
        </dgm:presLayoutVars>
      </dgm:prSet>
      <dgm:spPr/>
    </dgm:pt>
    <dgm:pt modelId="{AC6C1D2F-EE15-4E95-951D-2C84C14DBEA2}" type="pres">
      <dgm:prSet presAssocID="{55071D41-4A84-4507-B6FD-4DADE272E8C4}" presName="pillarX" presStyleLbl="node1" presStyleIdx="1" presStyleCnt="4">
        <dgm:presLayoutVars>
          <dgm:bulletEnabled val="1"/>
        </dgm:presLayoutVars>
      </dgm:prSet>
      <dgm:spPr/>
    </dgm:pt>
    <dgm:pt modelId="{20978CD0-AAB8-4589-9638-15CDCDF9C922}" type="pres">
      <dgm:prSet presAssocID="{DD6F9DA5-FF73-45C8-913D-DA01429A05C6}" presName="pillarX" presStyleLbl="node1" presStyleIdx="2" presStyleCnt="4">
        <dgm:presLayoutVars>
          <dgm:bulletEnabled val="1"/>
        </dgm:presLayoutVars>
      </dgm:prSet>
      <dgm:spPr/>
    </dgm:pt>
    <dgm:pt modelId="{E0A18988-BE28-406D-B727-D49BAFB026DB}" type="pres">
      <dgm:prSet presAssocID="{C1E1111C-02E4-49DF-9A9C-C0A26F422521}" presName="pillarX" presStyleLbl="node1" presStyleIdx="3" presStyleCnt="4">
        <dgm:presLayoutVars>
          <dgm:bulletEnabled val="1"/>
        </dgm:presLayoutVars>
      </dgm:prSet>
      <dgm:spPr/>
    </dgm:pt>
    <dgm:pt modelId="{C596B637-C7E1-4609-A70D-5E85B266BB91}" type="pres">
      <dgm:prSet presAssocID="{31260E6E-0FC3-4237-B943-85AEAB32F0D7}" presName="base" presStyleLbl="dkBgShp" presStyleIdx="1" presStyleCnt="2"/>
      <dgm:spPr/>
    </dgm:pt>
  </dgm:ptLst>
  <dgm:cxnLst>
    <dgm:cxn modelId="{F76B1419-321A-4426-B7BC-E1384B9F1E3B}" srcId="{2E42DC3D-C236-40E5-9086-C58401D0D67E}" destId="{31260E6E-0FC3-4237-B943-85AEAB32F0D7}" srcOrd="0" destOrd="0" parTransId="{64D1D04B-896A-44AA-AEBE-E7B57A2A1AF6}" sibTransId="{B16697AF-C41E-4854-953D-08053346E2E5}"/>
    <dgm:cxn modelId="{1BAC6129-EFD9-4088-B960-1ECD74EF2D5C}" srcId="{31260E6E-0FC3-4237-B943-85AEAB32F0D7}" destId="{55071D41-4A84-4507-B6FD-4DADE272E8C4}" srcOrd="1" destOrd="0" parTransId="{86C4E03C-63D7-40FC-BD44-8BC516E6B590}" sibTransId="{1FCF81A4-BDC9-4F9C-B922-BFA3E0466E1B}"/>
    <dgm:cxn modelId="{1D46BA33-AFB8-4159-907C-F07576A5FCE2}" srcId="{31260E6E-0FC3-4237-B943-85AEAB32F0D7}" destId="{A4116844-8814-46B8-BC99-D07525D4BB3E}" srcOrd="0" destOrd="0" parTransId="{0D943972-F2ED-46DB-A745-6E14009F7D3D}" sibTransId="{4A141890-7AB8-4667-9175-A3CEDBC2C5F1}"/>
    <dgm:cxn modelId="{29BE1734-E925-403E-8E82-CEB0B32073E9}" type="presOf" srcId="{55071D41-4A84-4507-B6FD-4DADE272E8C4}" destId="{AC6C1D2F-EE15-4E95-951D-2C84C14DBEA2}" srcOrd="0" destOrd="0" presId="urn:microsoft.com/office/officeart/2005/8/layout/hList3"/>
    <dgm:cxn modelId="{3DAD876D-2EE6-4D61-82CC-A20ACC881014}" srcId="{31260E6E-0FC3-4237-B943-85AEAB32F0D7}" destId="{DD6F9DA5-FF73-45C8-913D-DA01429A05C6}" srcOrd="2" destOrd="0" parTransId="{575D3FDB-7A22-4505-9145-C3DE632E7C45}" sibTransId="{8068885F-F77E-43AB-BA39-EC588A49E263}"/>
    <dgm:cxn modelId="{0043194F-8A5E-48BB-B1CA-C25E7364FCB0}" type="presOf" srcId="{31260E6E-0FC3-4237-B943-85AEAB32F0D7}" destId="{393C5A84-7F37-46D2-88EB-D8E8905E683B}" srcOrd="0" destOrd="0" presId="urn:microsoft.com/office/officeart/2005/8/layout/hList3"/>
    <dgm:cxn modelId="{D9D78353-0041-4BEF-81B7-790E8E2A36E5}" type="presOf" srcId="{2E42DC3D-C236-40E5-9086-C58401D0D67E}" destId="{45E7EF7A-DD08-4EE4-B156-DD5B9776F2D9}" srcOrd="0" destOrd="0" presId="urn:microsoft.com/office/officeart/2005/8/layout/hList3"/>
    <dgm:cxn modelId="{1BBF8981-6D7A-4448-9D1E-D6F2DF6B2DCD}" type="presOf" srcId="{A4116844-8814-46B8-BC99-D07525D4BB3E}" destId="{C1CF6E0B-9618-4578-A611-189993695816}" srcOrd="0" destOrd="0" presId="urn:microsoft.com/office/officeart/2005/8/layout/hList3"/>
    <dgm:cxn modelId="{FA0340AE-D30E-45FB-82AF-BA56788A98A3}" srcId="{31260E6E-0FC3-4237-B943-85AEAB32F0D7}" destId="{C1E1111C-02E4-49DF-9A9C-C0A26F422521}" srcOrd="3" destOrd="0" parTransId="{1500AAEA-F990-4A49-A7C0-473E371F2112}" sibTransId="{035BA7A7-775E-4A48-A2E6-20F12013E36A}"/>
    <dgm:cxn modelId="{5ECD38D5-39C2-4C31-82C9-BE2E627652AD}" type="presOf" srcId="{C1E1111C-02E4-49DF-9A9C-C0A26F422521}" destId="{E0A18988-BE28-406D-B727-D49BAFB026DB}" srcOrd="0" destOrd="0" presId="urn:microsoft.com/office/officeart/2005/8/layout/hList3"/>
    <dgm:cxn modelId="{B7C36DFC-50F1-4013-9900-0239F43BB3C9}" type="presOf" srcId="{DD6F9DA5-FF73-45C8-913D-DA01429A05C6}" destId="{20978CD0-AAB8-4589-9638-15CDCDF9C922}" srcOrd="0" destOrd="0" presId="urn:microsoft.com/office/officeart/2005/8/layout/hList3"/>
    <dgm:cxn modelId="{FA5800E3-AC48-485E-A302-862BC1E1078F}" type="presParOf" srcId="{45E7EF7A-DD08-4EE4-B156-DD5B9776F2D9}" destId="{393C5A84-7F37-46D2-88EB-D8E8905E683B}" srcOrd="0" destOrd="0" presId="urn:microsoft.com/office/officeart/2005/8/layout/hList3"/>
    <dgm:cxn modelId="{4E634009-7D3E-4E9F-BDCA-EE8D562538C8}" type="presParOf" srcId="{45E7EF7A-DD08-4EE4-B156-DD5B9776F2D9}" destId="{46125561-07A9-4502-BEF3-A67BE72D7F88}" srcOrd="1" destOrd="0" presId="urn:microsoft.com/office/officeart/2005/8/layout/hList3"/>
    <dgm:cxn modelId="{63C20207-C96C-45BA-ABF8-D0832AE59572}" type="presParOf" srcId="{46125561-07A9-4502-BEF3-A67BE72D7F88}" destId="{C1CF6E0B-9618-4578-A611-189993695816}" srcOrd="0" destOrd="0" presId="urn:microsoft.com/office/officeart/2005/8/layout/hList3"/>
    <dgm:cxn modelId="{7850B185-10FF-4795-9C8D-D41B4155F336}" type="presParOf" srcId="{46125561-07A9-4502-BEF3-A67BE72D7F88}" destId="{AC6C1D2F-EE15-4E95-951D-2C84C14DBEA2}" srcOrd="1" destOrd="0" presId="urn:microsoft.com/office/officeart/2005/8/layout/hList3"/>
    <dgm:cxn modelId="{08EDF3A5-0A78-4332-8840-2239465FF7FC}" type="presParOf" srcId="{46125561-07A9-4502-BEF3-A67BE72D7F88}" destId="{20978CD0-AAB8-4589-9638-15CDCDF9C922}" srcOrd="2" destOrd="0" presId="urn:microsoft.com/office/officeart/2005/8/layout/hList3"/>
    <dgm:cxn modelId="{16D47D5F-1252-454D-A7CF-8D272E759AB9}" type="presParOf" srcId="{46125561-07A9-4502-BEF3-A67BE72D7F88}" destId="{E0A18988-BE28-406D-B727-D49BAFB026DB}" srcOrd="3" destOrd="0" presId="urn:microsoft.com/office/officeart/2005/8/layout/hList3"/>
    <dgm:cxn modelId="{057E0686-8426-4CAE-AD3C-5F4EB38C4DF5}" type="presParOf" srcId="{45E7EF7A-DD08-4EE4-B156-DD5B9776F2D9}" destId="{C596B637-C7E1-4609-A70D-5E85B266BB91}"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E23A6-63A9-4435-827C-18F5549350F3}">
      <dsp:nvSpPr>
        <dsp:cNvPr id="0" name=""/>
        <dsp:cNvSpPr/>
      </dsp:nvSpPr>
      <dsp:spPr>
        <a:xfrm rot="10800000">
          <a:off x="2164361" y="457"/>
          <a:ext cx="7529612" cy="1071218"/>
        </a:xfrm>
        <a:prstGeom prst="homePlate">
          <a:avLst/>
        </a:prstGeom>
        <a:solidFill>
          <a:schemeClr val="accent1">
            <a:hueOff val="0"/>
            <a:satOff val="0"/>
            <a:lumOff val="0"/>
            <a:alphaOff val="0"/>
          </a:schemeClr>
        </a:solid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Der Logistikstandort Österreich</a:t>
          </a:r>
        </a:p>
      </dsp:txBody>
      <dsp:txXfrm rot="10800000">
        <a:off x="2432165" y="457"/>
        <a:ext cx="7261808" cy="1071218"/>
      </dsp:txXfrm>
    </dsp:sp>
    <dsp:sp modelId="{CA3E8892-4E50-4B65-98E3-D1044BF7D925}">
      <dsp:nvSpPr>
        <dsp:cNvPr id="0" name=""/>
        <dsp:cNvSpPr/>
      </dsp:nvSpPr>
      <dsp:spPr>
        <a:xfrm>
          <a:off x="1628751" y="457"/>
          <a:ext cx="1071218" cy="1071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dsp:style>
    </dsp:sp>
    <dsp:sp modelId="{D68947A3-5836-42A8-8BDE-E8FB2ACB08A5}">
      <dsp:nvSpPr>
        <dsp:cNvPr id="0" name=""/>
        <dsp:cNvSpPr/>
      </dsp:nvSpPr>
      <dsp:spPr>
        <a:xfrm rot="10800000">
          <a:off x="2164361" y="1339480"/>
          <a:ext cx="7529612" cy="1071218"/>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Berufe in der Logistik</a:t>
          </a:r>
        </a:p>
      </dsp:txBody>
      <dsp:txXfrm rot="10800000">
        <a:off x="2432165" y="1339480"/>
        <a:ext cx="7261808" cy="1071218"/>
      </dsp:txXfrm>
    </dsp:sp>
    <dsp:sp modelId="{79744E4A-1ADB-4BEA-8773-2BB14D19B5F7}">
      <dsp:nvSpPr>
        <dsp:cNvPr id="0" name=""/>
        <dsp:cNvSpPr/>
      </dsp:nvSpPr>
      <dsp:spPr>
        <a:xfrm>
          <a:off x="1628751" y="1339480"/>
          <a:ext cx="1071218" cy="107121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164361" y="2678503"/>
          <a:ext cx="7529612" cy="1071218"/>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Dein Weg zu einem Beruf in </a:t>
          </a:r>
          <a:r>
            <a:rPr lang="de-AT" sz="2000" kern="1200">
              <a:solidFill>
                <a:srgbClr val="0A6169"/>
              </a:solidFill>
              <a:latin typeface="Mangal Pro" panose="00000500000000000000" pitchFamily="2" charset="0"/>
              <a:cs typeface="Mangal Pro" panose="00000500000000000000" pitchFamily="2" charset="0"/>
            </a:rPr>
            <a:t>der Logistik</a:t>
          </a:r>
          <a:endParaRPr lang="de-AT" sz="2000" kern="1200" dirty="0">
            <a:solidFill>
              <a:srgbClr val="0A6169"/>
            </a:solidFill>
            <a:latin typeface="Mangal Pro" panose="00000500000000000000" pitchFamily="2" charset="0"/>
            <a:cs typeface="Mangal Pro" panose="00000500000000000000" pitchFamily="2" charset="0"/>
          </a:endParaRPr>
        </a:p>
      </dsp:txBody>
      <dsp:txXfrm rot="10800000">
        <a:off x="2432165" y="2678503"/>
        <a:ext cx="7261808" cy="1071218"/>
      </dsp:txXfrm>
    </dsp:sp>
    <dsp:sp modelId="{2EEA31F9-4FC0-463E-8050-6998BD36AD0D}">
      <dsp:nvSpPr>
        <dsp:cNvPr id="0" name=""/>
        <dsp:cNvSpPr/>
      </dsp:nvSpPr>
      <dsp:spPr>
        <a:xfrm>
          <a:off x="1628751" y="2678503"/>
          <a:ext cx="1071218" cy="107121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E23A6-63A9-4435-827C-18F5549350F3}">
      <dsp:nvSpPr>
        <dsp:cNvPr id="0" name=""/>
        <dsp:cNvSpPr/>
      </dsp:nvSpPr>
      <dsp:spPr>
        <a:xfrm rot="10800000">
          <a:off x="2169029" y="1367289"/>
          <a:ext cx="7529612" cy="1071218"/>
        </a:xfrm>
        <a:prstGeom prst="homePlate">
          <a:avLst/>
        </a:prstGeom>
        <a:solidFill>
          <a:schemeClr val="accent1">
            <a:hueOff val="0"/>
            <a:satOff val="0"/>
            <a:lumOff val="0"/>
            <a:alphaOff val="0"/>
          </a:schemeClr>
        </a:solid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Berufe in der Logistik</a:t>
          </a:r>
        </a:p>
      </dsp:txBody>
      <dsp:txXfrm rot="10800000">
        <a:off x="2436833" y="1367289"/>
        <a:ext cx="7261808" cy="1071218"/>
      </dsp:txXfrm>
    </dsp:sp>
    <dsp:sp modelId="{CA3E8892-4E50-4B65-98E3-D1044BF7D925}">
      <dsp:nvSpPr>
        <dsp:cNvPr id="0" name=""/>
        <dsp:cNvSpPr/>
      </dsp:nvSpPr>
      <dsp:spPr>
        <a:xfrm>
          <a:off x="1628741" y="1350053"/>
          <a:ext cx="1071218" cy="1071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dsp:style>
    </dsp:sp>
    <dsp:sp modelId="{D68947A3-5836-42A8-8BDE-E8FB2ACB08A5}">
      <dsp:nvSpPr>
        <dsp:cNvPr id="0" name=""/>
        <dsp:cNvSpPr/>
      </dsp:nvSpPr>
      <dsp:spPr>
        <a:xfrm rot="10800000">
          <a:off x="2169255" y="63884"/>
          <a:ext cx="7529612" cy="1071218"/>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Der Logistikstandort Österreich</a:t>
          </a:r>
        </a:p>
      </dsp:txBody>
      <dsp:txXfrm rot="10800000">
        <a:off x="2437059" y="63884"/>
        <a:ext cx="7261808" cy="1071218"/>
      </dsp:txXfrm>
    </dsp:sp>
    <dsp:sp modelId="{79744E4A-1ADB-4BEA-8773-2BB14D19B5F7}">
      <dsp:nvSpPr>
        <dsp:cNvPr id="0" name=""/>
        <dsp:cNvSpPr/>
      </dsp:nvSpPr>
      <dsp:spPr>
        <a:xfrm>
          <a:off x="1645987" y="29402"/>
          <a:ext cx="1071218" cy="107121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164361" y="2678503"/>
          <a:ext cx="7529612" cy="1071218"/>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Dein Weg zu einem Beruf in der Logistik</a:t>
          </a:r>
        </a:p>
      </dsp:txBody>
      <dsp:txXfrm rot="10800000">
        <a:off x="2432165" y="2678503"/>
        <a:ext cx="7261808" cy="1071218"/>
      </dsp:txXfrm>
    </dsp:sp>
    <dsp:sp modelId="{2EEA31F9-4FC0-463E-8050-6998BD36AD0D}">
      <dsp:nvSpPr>
        <dsp:cNvPr id="0" name=""/>
        <dsp:cNvSpPr/>
      </dsp:nvSpPr>
      <dsp:spPr>
        <a:xfrm>
          <a:off x="1628751" y="2678503"/>
          <a:ext cx="1071218" cy="107121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947A3-5836-42A8-8BDE-E8FB2ACB08A5}">
      <dsp:nvSpPr>
        <dsp:cNvPr id="0" name=""/>
        <dsp:cNvSpPr/>
      </dsp:nvSpPr>
      <dsp:spPr>
        <a:xfrm rot="10800000">
          <a:off x="2169255" y="0"/>
          <a:ext cx="7529612" cy="1071218"/>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Der Logistikstandort Österreich</a:t>
          </a:r>
        </a:p>
      </dsp:txBody>
      <dsp:txXfrm rot="10800000">
        <a:off x="2437059" y="0"/>
        <a:ext cx="7261808" cy="1071218"/>
      </dsp:txXfrm>
    </dsp:sp>
    <dsp:sp modelId="{79744E4A-1ADB-4BEA-8773-2BB14D19B5F7}">
      <dsp:nvSpPr>
        <dsp:cNvPr id="0" name=""/>
        <dsp:cNvSpPr/>
      </dsp:nvSpPr>
      <dsp:spPr>
        <a:xfrm>
          <a:off x="1645987" y="0"/>
          <a:ext cx="1071218" cy="1071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164361" y="1339480"/>
          <a:ext cx="7529612" cy="1071218"/>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Berufe in der Logistik</a:t>
          </a:r>
        </a:p>
      </dsp:txBody>
      <dsp:txXfrm rot="10800000">
        <a:off x="2432165" y="1339480"/>
        <a:ext cx="7261808" cy="1071218"/>
      </dsp:txXfrm>
    </dsp:sp>
    <dsp:sp modelId="{2EEA31F9-4FC0-463E-8050-6998BD36AD0D}">
      <dsp:nvSpPr>
        <dsp:cNvPr id="0" name=""/>
        <dsp:cNvSpPr/>
      </dsp:nvSpPr>
      <dsp:spPr>
        <a:xfrm>
          <a:off x="1628751" y="1339480"/>
          <a:ext cx="1071218" cy="1071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62FE23A6-63A9-4435-827C-18F5549350F3}">
      <dsp:nvSpPr>
        <dsp:cNvPr id="0" name=""/>
        <dsp:cNvSpPr/>
      </dsp:nvSpPr>
      <dsp:spPr>
        <a:xfrm rot="10800000">
          <a:off x="2169029" y="2678961"/>
          <a:ext cx="7529612" cy="1071218"/>
        </a:xfrm>
        <a:prstGeom prst="homePlate">
          <a:avLst/>
        </a:prstGeom>
        <a:solidFill>
          <a:schemeClr val="accent1">
            <a:hueOff val="0"/>
            <a:satOff val="0"/>
            <a:lumOff val="0"/>
            <a:alphaOff val="0"/>
          </a:schemeClr>
        </a:solid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Dein Weg zu einem Beruf in der Logistik</a:t>
          </a:r>
        </a:p>
      </dsp:txBody>
      <dsp:txXfrm rot="10800000">
        <a:off x="2436833" y="2678961"/>
        <a:ext cx="7261808" cy="1071218"/>
      </dsp:txXfrm>
    </dsp:sp>
    <dsp:sp modelId="{CA3E8892-4E50-4B65-98E3-D1044BF7D925}">
      <dsp:nvSpPr>
        <dsp:cNvPr id="0" name=""/>
        <dsp:cNvSpPr/>
      </dsp:nvSpPr>
      <dsp:spPr>
        <a:xfrm>
          <a:off x="1628741" y="2678961"/>
          <a:ext cx="1071218" cy="107121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C5A84-7F37-46D2-88EB-D8E8905E683B}">
      <dsp:nvSpPr>
        <dsp:cNvPr id="0" name=""/>
        <dsp:cNvSpPr/>
      </dsp:nvSpPr>
      <dsp:spPr>
        <a:xfrm>
          <a:off x="0" y="0"/>
          <a:ext cx="10515600" cy="117348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de-AT" sz="5400" kern="1200" dirty="0"/>
            <a:t>Einstieg in die Logistik</a:t>
          </a:r>
        </a:p>
      </dsp:txBody>
      <dsp:txXfrm>
        <a:off x="0" y="0"/>
        <a:ext cx="10515600" cy="1173480"/>
      </dsp:txXfrm>
    </dsp:sp>
    <dsp:sp modelId="{C1CF6E0B-9618-4578-A611-189993695816}">
      <dsp:nvSpPr>
        <dsp:cNvPr id="0" name=""/>
        <dsp:cNvSpPr/>
      </dsp:nvSpPr>
      <dsp:spPr>
        <a:xfrm>
          <a:off x="0" y="1173480"/>
          <a:ext cx="2628899" cy="24643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de-AT" sz="2600" kern="1200" dirty="0"/>
            <a:t>Ausbildung in der Lehre</a:t>
          </a:r>
        </a:p>
      </dsp:txBody>
      <dsp:txXfrm>
        <a:off x="0" y="1173480"/>
        <a:ext cx="2628899" cy="2464308"/>
      </dsp:txXfrm>
    </dsp:sp>
    <dsp:sp modelId="{AC6C1D2F-EE15-4E95-951D-2C84C14DBEA2}">
      <dsp:nvSpPr>
        <dsp:cNvPr id="0" name=""/>
        <dsp:cNvSpPr/>
      </dsp:nvSpPr>
      <dsp:spPr>
        <a:xfrm>
          <a:off x="2628900" y="1173480"/>
          <a:ext cx="2628899" cy="24643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de-AT" sz="2600" kern="1200" dirty="0"/>
            <a:t>Schule </a:t>
          </a:r>
          <a:br>
            <a:rPr lang="de-AT" sz="2600" kern="1200" dirty="0"/>
          </a:br>
          <a:r>
            <a:rPr lang="de-AT" sz="2600" kern="1200" dirty="0"/>
            <a:t>(AHS, BHS)</a:t>
          </a:r>
        </a:p>
      </dsp:txBody>
      <dsp:txXfrm>
        <a:off x="2628900" y="1173480"/>
        <a:ext cx="2628899" cy="2464308"/>
      </dsp:txXfrm>
    </dsp:sp>
    <dsp:sp modelId="{20978CD0-AAB8-4589-9638-15CDCDF9C922}">
      <dsp:nvSpPr>
        <dsp:cNvPr id="0" name=""/>
        <dsp:cNvSpPr/>
      </dsp:nvSpPr>
      <dsp:spPr>
        <a:xfrm>
          <a:off x="5257800" y="1173480"/>
          <a:ext cx="2628899" cy="24643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de-AT" sz="2600" kern="1200" dirty="0"/>
            <a:t>Studium (Bachelor, Master)</a:t>
          </a:r>
        </a:p>
      </dsp:txBody>
      <dsp:txXfrm>
        <a:off x="5257800" y="1173480"/>
        <a:ext cx="2628899" cy="2464308"/>
      </dsp:txXfrm>
    </dsp:sp>
    <dsp:sp modelId="{E0A18988-BE28-406D-B727-D49BAFB026DB}">
      <dsp:nvSpPr>
        <dsp:cNvPr id="0" name=""/>
        <dsp:cNvSpPr/>
      </dsp:nvSpPr>
      <dsp:spPr>
        <a:xfrm>
          <a:off x="7886700" y="1173480"/>
          <a:ext cx="2628899" cy="24643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de-AT" sz="2600" kern="1200" dirty="0"/>
            <a:t>Weiterbildungen (WIFI, BFI, AMS) oder Quereinstieg</a:t>
          </a:r>
        </a:p>
      </dsp:txBody>
      <dsp:txXfrm>
        <a:off x="7886700" y="1173480"/>
        <a:ext cx="2628899" cy="2464308"/>
      </dsp:txXfrm>
    </dsp:sp>
    <dsp:sp modelId="{C596B637-C7E1-4609-A70D-5E85B266BB91}">
      <dsp:nvSpPr>
        <dsp:cNvPr id="0" name=""/>
        <dsp:cNvSpPr/>
      </dsp:nvSpPr>
      <dsp:spPr>
        <a:xfrm>
          <a:off x="0" y="3637788"/>
          <a:ext cx="10515600" cy="27381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B69ADB9-8EF5-6B0B-93EE-FB02D375AF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a:extLst>
              <a:ext uri="{FF2B5EF4-FFF2-40B4-BE49-F238E27FC236}">
                <a16:creationId xmlns:a16="http://schemas.microsoft.com/office/drawing/2014/main" id="{97140F6F-B466-5241-48B1-D8B6A5678C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979E57-4610-46B5-9F95-D2DF80841357}" type="datetimeFigureOut">
              <a:rPr lang="de-AT" smtClean="0"/>
              <a:t>26.02.2026</a:t>
            </a:fld>
            <a:endParaRPr lang="de-AT"/>
          </a:p>
        </p:txBody>
      </p:sp>
      <p:sp>
        <p:nvSpPr>
          <p:cNvPr id="4" name="Fußzeilenplatzhalter 3">
            <a:extLst>
              <a:ext uri="{FF2B5EF4-FFF2-40B4-BE49-F238E27FC236}">
                <a16:creationId xmlns:a16="http://schemas.microsoft.com/office/drawing/2014/main" id="{EBEF0177-D866-6147-03C2-36E12CE5A2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a:extLst>
              <a:ext uri="{FF2B5EF4-FFF2-40B4-BE49-F238E27FC236}">
                <a16:creationId xmlns:a16="http://schemas.microsoft.com/office/drawing/2014/main" id="{B25DB67F-2183-224C-BA38-6FD31CF25E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798BD7-2027-48C4-BC74-2ABF3A81D879}" type="slidenum">
              <a:rPr lang="de-AT" smtClean="0"/>
              <a:t>‹Nr.›</a:t>
            </a:fld>
            <a:endParaRPr lang="de-AT"/>
          </a:p>
        </p:txBody>
      </p:sp>
    </p:spTree>
    <p:extLst>
      <p:ext uri="{BB962C8B-B14F-4D97-AF65-F5344CB8AC3E}">
        <p14:creationId xmlns:p14="http://schemas.microsoft.com/office/powerpoint/2010/main" val="1060661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BD5955-D3FF-4A00-9F2A-15417CD8EA77}" type="datetimeFigureOut">
              <a:rPr lang="de-AT" smtClean="0"/>
              <a:t>26.02.2026</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212CE9-4559-481E-B405-0C43FBE97BC7}" type="slidenum">
              <a:rPr lang="de-AT" smtClean="0"/>
              <a:t>‹Nr.›</a:t>
            </a:fld>
            <a:endParaRPr lang="de-AT"/>
          </a:p>
        </p:txBody>
      </p:sp>
    </p:spTree>
    <p:extLst>
      <p:ext uri="{BB962C8B-B14F-4D97-AF65-F5344CB8AC3E}">
        <p14:creationId xmlns:p14="http://schemas.microsoft.com/office/powerpoint/2010/main" val="2142249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The World Bank (2025), </a:t>
            </a:r>
            <a:r>
              <a:rPr lang="de-AT" dirty="0" err="1"/>
              <a:t>Logistics</a:t>
            </a:r>
            <a:r>
              <a:rPr lang="de-AT" dirty="0"/>
              <a:t> Performance Index (LPI). https://lpi.worldbank.org/; Abruf 08.07.2025</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2</a:t>
            </a:fld>
            <a:endParaRPr lang="de-AT"/>
          </a:p>
        </p:txBody>
      </p:sp>
    </p:spTree>
    <p:extLst>
      <p:ext uri="{BB962C8B-B14F-4D97-AF65-F5344CB8AC3E}">
        <p14:creationId xmlns:p14="http://schemas.microsoft.com/office/powerpoint/2010/main" val="2481517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genaue Aktivitätsbeschreibung sowie die Karten zum Ausdrucken finden Sie unter https://retrans.at/de/lehrmittel/berufe-memory</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14</a:t>
            </a:fld>
            <a:endParaRPr lang="de-AT"/>
          </a:p>
        </p:txBody>
      </p:sp>
    </p:spTree>
    <p:extLst>
      <p:ext uri="{BB962C8B-B14F-4D97-AF65-F5344CB8AC3E}">
        <p14:creationId xmlns:p14="http://schemas.microsoft.com/office/powerpoint/2010/main" val="2716880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Nach Erstellung aller Inserate: Ausstellung aller Inserate</a:t>
            </a:r>
            <a:br>
              <a:rPr lang="de-AT" dirty="0"/>
            </a:br>
            <a:r>
              <a:rPr lang="de-AT" dirty="0"/>
              <a:t>Optional: Bewertung der Inserate durch </a:t>
            </a:r>
            <a:r>
              <a:rPr lang="de-AT" dirty="0" err="1"/>
              <a:t>Mitschüler:innen</a:t>
            </a:r>
            <a:r>
              <a:rPr lang="de-AT" dirty="0"/>
              <a:t> mittels Klebepunkten oder Online-Voting. Wo würde ich mich bewerben? Was wirkt am attraktivsten?</a:t>
            </a:r>
          </a:p>
          <a:p>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Die genaue Aktivitätsbeschreibung sowie die Karten zum Ausdrucken finden Sie unter https://retrans.at/de/</a:t>
            </a:r>
            <a:r>
              <a:rPr lang="de-AT"/>
              <a:t>lehrmittel/wir-suchen-einen</a:t>
            </a:r>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15</a:t>
            </a:fld>
            <a:endParaRPr lang="de-AT"/>
          </a:p>
        </p:txBody>
      </p:sp>
    </p:spTree>
    <p:extLst>
      <p:ext uri="{BB962C8B-B14F-4D97-AF65-F5344CB8AC3E}">
        <p14:creationId xmlns:p14="http://schemas.microsoft.com/office/powerpoint/2010/main" val="4279760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Mögliche Fragestellungen (unter anderem):</a:t>
            </a:r>
            <a:br>
              <a:rPr lang="de-AT" dirty="0"/>
            </a:br>
            <a:r>
              <a:rPr lang="de-AT" dirty="0"/>
              <a:t>Was sind die wesentlichen Fähigkeiten, die für diesen Beruf heutzutage benötigt werden? Was macht den Beruf so attraktiv? Was werde ich ihn Zukunft in diesem Beruf machen können? Kannst du deine Aufgaben in einem Satz beschreiben?</a:t>
            </a:r>
            <a:br>
              <a:rPr lang="de-AT" dirty="0"/>
            </a:br>
            <a:r>
              <a:rPr lang="de-AT" dirty="0"/>
              <a:t>Was gefällt dir am Meisten an diesem Beruf? Welche Ausbildung brauche ich, um in deinem Beruf zu arbeiten? Warum sollte ich in diesem Beruf arbeiten?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Nach Durchführung aller Interviews erfolgt die Vorstellung und Reflexion der Ergebnisse durch die </a:t>
            </a:r>
            <a:r>
              <a:rPr lang="de-AT" dirty="0" err="1"/>
              <a:t>Schüler:innen</a:t>
            </a:r>
            <a:r>
              <a:rPr lang="de-AT" dirty="0"/>
              <a:t> im gemeinsamen Unterricht.</a:t>
            </a:r>
          </a:p>
          <a:p>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Die genaue Aktivitätsbeschreibung sowie die Karten zum Ausdrucken finden Sie unter https://retrans.at/de/lehrmittel/ich-frage-einen</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16</a:t>
            </a:fld>
            <a:endParaRPr lang="de-AT"/>
          </a:p>
        </p:txBody>
      </p:sp>
    </p:spTree>
    <p:extLst>
      <p:ext uri="{BB962C8B-B14F-4D97-AF65-F5344CB8AC3E}">
        <p14:creationId xmlns:p14="http://schemas.microsoft.com/office/powerpoint/2010/main" val="2548677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Es gibt mehrere</a:t>
            </a:r>
            <a:r>
              <a:rPr lang="de-AT" sz="1200" kern="1200" dirty="0">
                <a:solidFill>
                  <a:schemeClr val="tx1"/>
                </a:solidFill>
                <a:effectLst/>
                <a:latin typeface="+mn-lt"/>
                <a:ea typeface="+mn-ea"/>
                <a:cs typeface="+mn-cs"/>
              </a:rPr>
              <a:t> Möglichkeiten eine  Ausbildung in der Logistik zu erhalten: Logistik Lehrberufe, eine  Oberstufenschule mit wirtschaftlichem oder Logistik Schwerpunkt die mit Matura abschließt, und der Abschluss von Universitäten oder Hochschulen mit Schwerpunkt Logistik. Es gibt jedoch auch die Möglichkeit sonstige Weiterbildungsmöglichkeiten oder Kurse mit Inhalten zum Thema Logistik zu absolvieren, um somit Qualifikationen im Bereich Logistik zu erhalten.</a:t>
            </a:r>
          </a:p>
          <a:p>
            <a:endParaRPr lang="de-DE" dirty="0"/>
          </a:p>
          <a:p>
            <a:r>
              <a:rPr lang="de-DE" dirty="0"/>
              <a:t>Quellen:</a:t>
            </a:r>
          </a:p>
          <a:p>
            <a:r>
              <a:rPr lang="de-DE" sz="1200" kern="1200" dirty="0">
                <a:solidFill>
                  <a:schemeClr val="tx1"/>
                </a:solidFill>
                <a:effectLst/>
                <a:latin typeface="+mn-lt"/>
                <a:ea typeface="+mn-ea"/>
                <a:cs typeface="+mn-cs"/>
              </a:rPr>
              <a:t>(Rötzer-Pawlik, 2014)</a:t>
            </a:r>
            <a:endParaRPr lang="de-DE" dirty="0"/>
          </a:p>
          <a:p>
            <a:endParaRPr lang="de-AT" dirty="0"/>
          </a:p>
          <a:p>
            <a:endParaRPr lang="de-AT" dirty="0"/>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25</a:t>
            </a:fld>
            <a:endParaRPr lang="de-AT"/>
          </a:p>
        </p:txBody>
      </p:sp>
    </p:spTree>
    <p:extLst>
      <p:ext uri="{BB962C8B-B14F-4D97-AF65-F5344CB8AC3E}">
        <p14:creationId xmlns:p14="http://schemas.microsoft.com/office/powerpoint/2010/main" val="4242901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kern="1200" dirty="0">
                <a:solidFill>
                  <a:schemeClr val="tx1"/>
                </a:solidFill>
                <a:effectLst/>
                <a:latin typeface="+mn-lt"/>
                <a:ea typeface="+mn-ea"/>
                <a:cs typeface="+mn-cs"/>
              </a:rPr>
              <a:t>Eine Logistik Ausbildung bringt gute Jobchancen in den unterschiedlichsten Branchen mit sich, da sich der Bereich der Logistik in einem stetigen Wachstum befindet. Besonders gute Beschäftigungsmöglichkeiten erhalten qualifizierte Fachkräfte mit Zusatzkenntnissen. Dazu zählen beispielsweise die neusten IT Kenntnisse, Fremdsprachen, betriebswirtschaftliche Kenntnisse, gute Kommunikationsfähigkeiten und Wissen über Lagerlogistik Systeme.</a:t>
            </a:r>
            <a:endParaRPr lang="de-DE" sz="1200" kern="1200" dirty="0">
              <a:solidFill>
                <a:schemeClr val="tx1"/>
              </a:solidFill>
              <a:effectLst/>
              <a:latin typeface="+mn-lt"/>
              <a:ea typeface="+mn-ea"/>
              <a:cs typeface="+mn-cs"/>
            </a:endParaRPr>
          </a:p>
          <a:p>
            <a:endParaRPr lang="de-DE" dirty="0"/>
          </a:p>
          <a:p>
            <a:r>
              <a:rPr lang="de-DE" dirty="0"/>
              <a:t>Quelle: </a:t>
            </a:r>
          </a:p>
          <a:p>
            <a:r>
              <a:rPr lang="de-DE" sz="1200" kern="1200" dirty="0">
                <a:solidFill>
                  <a:schemeClr val="tx1"/>
                </a:solidFill>
                <a:effectLst/>
                <a:latin typeface="+mn-lt"/>
                <a:ea typeface="+mn-ea"/>
                <a:cs typeface="+mn-cs"/>
              </a:rPr>
              <a:t>(Rötzer-Pawlik, 2014)</a:t>
            </a:r>
          </a:p>
          <a:p>
            <a:endParaRPr lang="de-DE" sz="1200" kern="1200" dirty="0">
              <a:solidFill>
                <a:schemeClr val="tx1"/>
              </a:solidFill>
              <a:effectLst/>
              <a:latin typeface="+mn-lt"/>
              <a:ea typeface="+mn-ea"/>
              <a:cs typeface="+mn-cs"/>
            </a:endParaRPr>
          </a:p>
          <a:p>
            <a:r>
              <a:rPr lang="de-DE" dirty="0"/>
              <a:t>Bildquelle: </a:t>
            </a:r>
            <a:r>
              <a:rPr lang="de-DE" dirty="0" err="1"/>
              <a:t>Freepik</a:t>
            </a:r>
            <a:r>
              <a:rPr lang="de-DE" dirty="0"/>
              <a:t> (2026) https://de.freepik.com/fotos-kostenlos/kollegen-die-laptops-und-notebooks-zum-lernen-in-einer-lernsitzung-verwenden_22892374.htm#fromView=search&amp;page=1&amp;position=26&amp;uuid=ffea94c2-44b4-48eb-9077-5c5100fc8e71&amp;query=ausbildung (Abruf: 04.02.2026)</a:t>
            </a:r>
          </a:p>
          <a:p>
            <a:endParaRPr lang="de-DE" dirty="0"/>
          </a:p>
          <a:p>
            <a:endParaRPr lang="de-DE" dirty="0"/>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26</a:t>
            </a:fld>
            <a:endParaRPr lang="de-AT"/>
          </a:p>
        </p:txBody>
      </p:sp>
    </p:spTree>
    <p:extLst>
      <p:ext uri="{BB962C8B-B14F-4D97-AF65-F5344CB8AC3E}">
        <p14:creationId xmlns:p14="http://schemas.microsoft.com/office/powerpoint/2010/main" val="3204032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89075-8062-8168-F9FA-557F36EFC75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0F04B3E-9174-CE98-1FE7-FFAC3A37102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D873B7D-63D9-5E62-4B95-DDF1BE12A5D0}"/>
              </a:ext>
            </a:extLst>
          </p:cNvPr>
          <p:cNvSpPr>
            <a:spLocks noGrp="1"/>
          </p:cNvSpPr>
          <p:nvPr>
            <p:ph type="body" idx="1"/>
          </p:nvPr>
        </p:nvSpPr>
        <p:spPr/>
        <p:txBody>
          <a:bodyPr/>
          <a:lstStyle/>
          <a:p>
            <a:r>
              <a:rPr lang="de-DE" dirty="0"/>
              <a:t>Bildquelle: </a:t>
            </a:r>
            <a:r>
              <a:rPr lang="de-DE" dirty="0" err="1"/>
              <a:t>Freepik</a:t>
            </a:r>
            <a:r>
              <a:rPr lang="de-DE" dirty="0"/>
              <a:t> (2026) https://de.freepik.com/fotos-kostenlos/kollegen-die-laptops-und-notebooks-zum-lernen-in-einer-lernsitzung-verwenden_22892374.htm#fromView=search&amp;page=1&amp;position=26&amp;uuid=ffea94c2-44b4-48eb-9077-5c5100fc8e71&amp;query=ausbildung (Abruf: 04.02.2026)</a:t>
            </a:r>
          </a:p>
          <a:p>
            <a:endParaRPr lang="de-DE" dirty="0"/>
          </a:p>
          <a:p>
            <a:endParaRPr lang="de-DE" dirty="0"/>
          </a:p>
          <a:p>
            <a:endParaRPr lang="de-AT" dirty="0"/>
          </a:p>
        </p:txBody>
      </p:sp>
      <p:sp>
        <p:nvSpPr>
          <p:cNvPr id="4" name="Foliennummernplatzhalter 3">
            <a:extLst>
              <a:ext uri="{FF2B5EF4-FFF2-40B4-BE49-F238E27FC236}">
                <a16:creationId xmlns:a16="http://schemas.microsoft.com/office/drawing/2014/main" id="{0AD3A509-A096-93B0-6575-AFC38533443B}"/>
              </a:ext>
            </a:extLst>
          </p:cNvPr>
          <p:cNvSpPr>
            <a:spLocks noGrp="1"/>
          </p:cNvSpPr>
          <p:nvPr>
            <p:ph type="sldNum" sz="quarter" idx="5"/>
          </p:nvPr>
        </p:nvSpPr>
        <p:spPr/>
        <p:txBody>
          <a:bodyPr/>
          <a:lstStyle/>
          <a:p>
            <a:fld id="{23212CE9-4559-481E-B405-0C43FBE97BC7}" type="slidenum">
              <a:rPr lang="de-AT" smtClean="0"/>
              <a:t>27</a:t>
            </a:fld>
            <a:endParaRPr lang="de-AT"/>
          </a:p>
        </p:txBody>
      </p:sp>
    </p:spTree>
    <p:extLst>
      <p:ext uri="{BB962C8B-B14F-4D97-AF65-F5344CB8AC3E}">
        <p14:creationId xmlns:p14="http://schemas.microsoft.com/office/powerpoint/2010/main" val="2799547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DF1E2-361D-9EB1-ED62-5254EB6D25C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03F6A2C-736E-581F-9043-A0E2A1248B6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C6DA822-09B6-B1A7-49BC-CDD1A94C62AC}"/>
              </a:ext>
            </a:extLst>
          </p:cNvPr>
          <p:cNvSpPr>
            <a:spLocks noGrp="1"/>
          </p:cNvSpPr>
          <p:nvPr>
            <p:ph type="body" idx="1"/>
          </p:nvPr>
        </p:nvSpPr>
        <p:spPr/>
        <p:txBody>
          <a:bodyPr/>
          <a:lstStyle/>
          <a:p>
            <a:pPr lvl="0"/>
            <a:r>
              <a:rPr lang="de-AT" sz="1200" b="1" kern="1200" dirty="0">
                <a:solidFill>
                  <a:schemeClr val="tx1"/>
                </a:solidFill>
                <a:effectLst/>
                <a:latin typeface="+mn-lt"/>
                <a:ea typeface="+mn-ea"/>
                <a:cs typeface="+mn-cs"/>
              </a:rPr>
              <a:t>Charakteristika</a:t>
            </a:r>
            <a:endParaRPr lang="de-DE" sz="1200" b="1"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Eine Ausbildung in der Oberstufe, an einer allgemein Bildenden Höheren Schule (AHS) oder einer Berufsbildenden Höheren Schule (BHS), kann nach dem Abschluss einer Mittelschule oder der Unterstufe der allgemein Bildenden Höheren Schule (AHS) begonnen werden. Der Unterschied zur Lehre ist, dass die Lehre erst nach dem Abschluss der Schulpflicht begonnen werden kann (9 Jahre) und, dass die Ausbildung eine Kombination aus Betrieb und Schule vorsieht. Bei einer Ausbildung in einer AHS Oberstufe oder einer Berufsbildenden Höheren Schule handelt es sich um Vollzeitschulen. Damit ist gemeint, dass die Ausbildung überwiegend in Schulgebäuden stattfindet. Zu </a:t>
            </a:r>
            <a:r>
              <a:rPr lang="de-DE" sz="1200" kern="1200" dirty="0">
                <a:solidFill>
                  <a:schemeClr val="tx1"/>
                </a:solidFill>
                <a:effectLst/>
                <a:latin typeface="+mn-lt"/>
                <a:ea typeface="+mn-ea"/>
                <a:cs typeface="+mn-cs"/>
              </a:rPr>
              <a:t>Berufsbildenden Höheren Schulen zählen in Österreich unter anderem die Schultypen „Handelsakademie“ (HAK) und „Höhere Technische Lehranstalt“ (HTL). Andere Berufsbildende Höhere Schulen sind Höhere Lehranstalt für Mode, Tourismus oder wirtschaftliche Berufe und die Bildungsanstalt für Kindergartenpädagogik oder Sozialpädagogik.</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Nach näherer Betrachtung der Handelsakademie und der Höheren Technischen Lehranstalt kann man erkennen, dass die HAK eine gute kaufmännische Ausbildung anbietet und die Höhere Technische Lehranstalt einen Schwerpunkt auf die technische Ausbildung legt. </a:t>
            </a:r>
          </a:p>
          <a:p>
            <a:r>
              <a:rPr lang="de-DE" sz="1200" kern="1200" dirty="0">
                <a:solidFill>
                  <a:schemeClr val="tx1"/>
                </a:solidFill>
                <a:effectLst/>
                <a:latin typeface="+mn-lt"/>
                <a:ea typeface="+mn-ea"/>
                <a:cs typeface="+mn-cs"/>
              </a:rPr>
              <a:t> </a:t>
            </a:r>
          </a:p>
          <a:p>
            <a:r>
              <a:rPr lang="de-AT" sz="1200" b="1" kern="1200" dirty="0">
                <a:solidFill>
                  <a:schemeClr val="tx1"/>
                </a:solidFill>
                <a:effectLst/>
                <a:latin typeface="+mn-lt"/>
                <a:ea typeface="+mn-ea"/>
                <a:cs typeface="+mn-cs"/>
              </a:rPr>
              <a:t>Dauer:</a:t>
            </a:r>
            <a:r>
              <a:rPr lang="de-DE" sz="1200" kern="1200" dirty="0">
                <a:solidFill>
                  <a:schemeClr val="tx1"/>
                </a:solidFill>
                <a:effectLst/>
                <a:latin typeface="+mn-lt"/>
                <a:ea typeface="+mn-ea"/>
                <a:cs typeface="+mn-cs"/>
              </a:rPr>
              <a:t> Die Ausbildung an einer Berufsbildenden Höheren Schule beträgt 5 Jahre. </a:t>
            </a:r>
          </a:p>
          <a:p>
            <a:r>
              <a:rPr lang="de-DE" sz="1200" b="1" kern="1200" dirty="0">
                <a:solidFill>
                  <a:schemeClr val="tx1"/>
                </a:solidFill>
                <a:effectLst/>
                <a:latin typeface="+mn-lt"/>
                <a:ea typeface="+mn-ea"/>
                <a:cs typeface="+mn-cs"/>
              </a:rPr>
              <a:t>Abschluss:</a:t>
            </a:r>
            <a:r>
              <a:rPr lang="de-DE" sz="1200" kern="1200" dirty="0">
                <a:solidFill>
                  <a:schemeClr val="tx1"/>
                </a:solidFill>
                <a:effectLst/>
                <a:latin typeface="+mn-lt"/>
                <a:ea typeface="+mn-ea"/>
                <a:cs typeface="+mn-cs"/>
              </a:rPr>
              <a:t> Nach den 5 Jahren wird die Ausbildung mit einer Reife- und Diplomprüfung (Matura) abgeschlossen, dies ermöglicht den </a:t>
            </a:r>
            <a:r>
              <a:rPr lang="de-DE" sz="1200" kern="1200" dirty="0" err="1">
                <a:solidFill>
                  <a:schemeClr val="tx1"/>
                </a:solidFill>
                <a:effectLst/>
                <a:latin typeface="+mn-lt"/>
                <a:ea typeface="+mn-ea"/>
                <a:cs typeface="+mn-cs"/>
              </a:rPr>
              <a:t>Absolvent:innen</a:t>
            </a:r>
            <a:r>
              <a:rPr lang="de-DE" sz="1200" kern="1200" dirty="0">
                <a:solidFill>
                  <a:schemeClr val="tx1"/>
                </a:solidFill>
                <a:effectLst/>
                <a:latin typeface="+mn-lt"/>
                <a:ea typeface="+mn-ea"/>
                <a:cs typeface="+mn-cs"/>
              </a:rPr>
              <a:t> eine weiterführende Ausbildung an einer Fachhochschule oder Universität.</a:t>
            </a:r>
          </a:p>
          <a:p>
            <a:r>
              <a:rPr lang="de-DE" sz="1200" b="1" kern="1200" dirty="0">
                <a:solidFill>
                  <a:schemeClr val="tx1"/>
                </a:solidFill>
                <a:effectLst/>
                <a:latin typeface="+mn-lt"/>
                <a:ea typeface="+mn-ea"/>
                <a:cs typeface="+mn-cs"/>
              </a:rPr>
              <a:t>Gemeinsamkeiten</a:t>
            </a:r>
            <a:r>
              <a:rPr lang="de-DE" sz="1200" kern="1200" dirty="0">
                <a:solidFill>
                  <a:schemeClr val="tx1"/>
                </a:solidFill>
                <a:effectLst/>
                <a:latin typeface="+mn-lt"/>
                <a:ea typeface="+mn-ea"/>
                <a:cs typeface="+mn-cs"/>
              </a:rPr>
              <a:t>: Die HAK und HTL weisen auch Gemeinsamkeiten auf. Dazu gehört, das Ziel den </a:t>
            </a:r>
            <a:r>
              <a:rPr lang="de-DE" sz="1200" kern="1200" dirty="0" err="1">
                <a:solidFill>
                  <a:schemeClr val="tx1"/>
                </a:solidFill>
                <a:effectLst/>
                <a:latin typeface="+mn-lt"/>
                <a:ea typeface="+mn-ea"/>
                <a:cs typeface="+mn-cs"/>
              </a:rPr>
              <a:t>Absolvent:innen</a:t>
            </a:r>
            <a:r>
              <a:rPr lang="de-DE" sz="1200" kern="1200" dirty="0">
                <a:solidFill>
                  <a:schemeClr val="tx1"/>
                </a:solidFill>
                <a:effectLst/>
                <a:latin typeface="+mn-lt"/>
                <a:ea typeface="+mn-ea"/>
                <a:cs typeface="+mn-cs"/>
              </a:rPr>
              <a:t> beider Schulen eine gute Ausbildung zu bieten und sie für das spätere Arbeitsleben oder Studium vorzubereiten. Ein weiterer Punkt den beide Schulen gemeinsamen haben, ist die Möglichkeit durch Schwerpunkte oder Fachrichtungen einen Blick in die Tätigkeitsbereiche der Logistik zu werfen.  Auch in Dauer und Art des Abschlusses sind die beiden Höheren Berufsbildenden Schulen identisch. </a:t>
            </a:r>
            <a:endParaRPr lang="de-AT" dirty="0"/>
          </a:p>
          <a:p>
            <a:endParaRPr lang="de-AT" dirty="0"/>
          </a:p>
          <a:p>
            <a:r>
              <a:rPr lang="de-DE" sz="1200" kern="1200" dirty="0">
                <a:solidFill>
                  <a:schemeClr val="tx1"/>
                </a:solidFill>
                <a:effectLst/>
                <a:latin typeface="+mn-lt"/>
                <a:ea typeface="+mn-ea"/>
                <a:cs typeface="+mn-cs"/>
              </a:rPr>
              <a:t>Quelle: </a:t>
            </a:r>
          </a:p>
          <a:p>
            <a:pPr marL="0" marR="0" indent="0" algn="l" defTabSz="914400" rtl="0" eaLnBrk="1" fontAlgn="auto" latinLnBrk="0" hangingPunct="1">
              <a:lnSpc>
                <a:spcPct val="100000"/>
              </a:lnSpc>
              <a:spcBef>
                <a:spcPts val="0"/>
              </a:spcBef>
              <a:spcAft>
                <a:spcPts val="0"/>
              </a:spcAft>
              <a:buClrTx/>
              <a:buSzTx/>
              <a:buFontTx/>
              <a:buNone/>
              <a:tabLst/>
              <a:defRPr/>
            </a:pPr>
            <a:r>
              <a:rPr lang="de-AT" sz="1200" dirty="0">
                <a:solidFill>
                  <a:schemeClr val="tx1"/>
                </a:solidFill>
              </a:rPr>
              <a:t>Staritz, S., Eitler, s., &amp; Schodl, R. (2016). </a:t>
            </a:r>
            <a:r>
              <a:rPr lang="de-AT" sz="1200" i="1" dirty="0">
                <a:solidFill>
                  <a:schemeClr val="tx1"/>
                </a:solidFill>
              </a:rPr>
              <a:t>LOGISTIKAUSBILDUNG AN ÖSTERREICHISCHEN ALLGEMEINBILDENDEN UND BERUFSBILDENDEN HÖHEREN VOLLZEITSCHULEN.</a:t>
            </a:r>
            <a:endParaRPr lang="de-DE" sz="1200" dirty="0">
              <a:solidFill>
                <a:schemeClr val="tx1"/>
              </a:solidFill>
            </a:endParaRPr>
          </a:p>
          <a:p>
            <a:endParaRPr lang="de-AT" dirty="0"/>
          </a:p>
          <a:p>
            <a:r>
              <a:rPr lang="de-DE" dirty="0"/>
              <a:t>Bildquelle: </a:t>
            </a:r>
            <a:r>
              <a:rPr lang="de-DE" dirty="0" err="1"/>
              <a:t>Freepik</a:t>
            </a:r>
            <a:r>
              <a:rPr lang="de-DE" dirty="0"/>
              <a:t> (2026) https://de.freepik.com/fotos-kostenlos/kollegen-die-laptops-und-notebooks-zum-lernen-in-einer-lernsitzung-verwenden_22892374.htm#fromView=search&amp;page=1&amp;position=26&amp;uuid=ffea94c2-44b4-48eb-9077-5c5100fc8e71&amp;query=ausbildung (Abruf: 04.02.2026)</a:t>
            </a:r>
          </a:p>
          <a:p>
            <a:endParaRPr lang="de-DE" dirty="0"/>
          </a:p>
          <a:p>
            <a:endParaRPr lang="de-DE" dirty="0"/>
          </a:p>
          <a:p>
            <a:endParaRPr lang="de-AT" dirty="0"/>
          </a:p>
        </p:txBody>
      </p:sp>
      <p:sp>
        <p:nvSpPr>
          <p:cNvPr id="4" name="Foliennummernplatzhalter 3">
            <a:extLst>
              <a:ext uri="{FF2B5EF4-FFF2-40B4-BE49-F238E27FC236}">
                <a16:creationId xmlns:a16="http://schemas.microsoft.com/office/drawing/2014/main" id="{40CB9270-6181-669C-CE47-F582D783B4D2}"/>
              </a:ext>
            </a:extLst>
          </p:cNvPr>
          <p:cNvSpPr>
            <a:spLocks noGrp="1"/>
          </p:cNvSpPr>
          <p:nvPr>
            <p:ph type="sldNum" sz="quarter" idx="5"/>
          </p:nvPr>
        </p:nvSpPr>
        <p:spPr/>
        <p:txBody>
          <a:bodyPr/>
          <a:lstStyle/>
          <a:p>
            <a:fld id="{23212CE9-4559-481E-B405-0C43FBE97BC7}" type="slidenum">
              <a:rPr lang="de-AT" smtClean="0"/>
              <a:t>28</a:t>
            </a:fld>
            <a:endParaRPr lang="de-AT"/>
          </a:p>
        </p:txBody>
      </p:sp>
    </p:spTree>
    <p:extLst>
      <p:ext uri="{BB962C8B-B14F-4D97-AF65-F5344CB8AC3E}">
        <p14:creationId xmlns:p14="http://schemas.microsoft.com/office/powerpoint/2010/main" val="3438477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7B15A-5BCE-DDCC-3173-054D4EF83B8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8F7C76C-7EC1-19E8-5C70-9F10D66F46B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9310E2D-005A-D41F-1ADB-7D4417F4072D}"/>
              </a:ext>
            </a:extLst>
          </p:cNvPr>
          <p:cNvSpPr>
            <a:spLocks noGrp="1"/>
          </p:cNvSpPr>
          <p:nvPr>
            <p:ph type="body" idx="1"/>
          </p:nvPr>
        </p:nvSpPr>
        <p:spPr/>
        <p:txBody>
          <a:bodyPr/>
          <a:lstStyle/>
          <a:p>
            <a:r>
              <a:rPr lang="de-DE" sz="1200" kern="1200" dirty="0">
                <a:solidFill>
                  <a:schemeClr val="tx1"/>
                </a:solidFill>
                <a:effectLst/>
                <a:latin typeface="+mn-lt"/>
                <a:ea typeface="+mn-ea"/>
                <a:cs typeface="+mn-cs"/>
              </a:rPr>
              <a:t>Nach Abschluss einer Lehre oder einer Höheren Schule gibt  es die Möglichkeit ein Studium an einer Universität oder Fachhochschule zu beginnen. Hier ist es möglich sich auf spezielle Themen oder Bereiche zu spezialisieren, dazu zählt beispielsweise Industrielogistik, Internationales Logistik – Management, Logistik und Transportmanagement und vieles mehr. Ein Studium gibt auch bereits Berufstätigen eine Chance sich neu zu orientieren und einen anderen Berufsweg einzuschlagen oder ihr Fachwissen zu erweitern. Dies ist auch neben dem Beruf möglich, da viele Studiengänge berufsbegleitend angeboten werden. </a:t>
            </a:r>
          </a:p>
          <a:p>
            <a:r>
              <a:rPr lang="de-AT" sz="1200" kern="1200" dirty="0">
                <a:solidFill>
                  <a:schemeClr val="tx1"/>
                </a:solidFill>
                <a:effectLst/>
                <a:latin typeface="+mn-lt"/>
                <a:ea typeface="+mn-ea"/>
                <a:cs typeface="+mn-cs"/>
              </a:rPr>
              <a:t>Ein Studium kann nach erfolgreichem Abschluss der Reife- und Diplomprüfung oder der Studienberechtigungsprüfung begonnen werden. Für künstlerische Studienrichtungen ist eine Zulassungsprüfung notwendig. Anstelle der Reife- und Diplomprüfung oder einer Studienberechtigungsprüfung kann ein gleichwertiges ausländisches Zeugnis oder</a:t>
            </a:r>
            <a:r>
              <a:rPr lang="de-AT" sz="1200" kern="1200" baseline="0" dirty="0">
                <a:solidFill>
                  <a:schemeClr val="tx1"/>
                </a:solidFill>
                <a:effectLst/>
                <a:latin typeface="+mn-lt"/>
                <a:ea typeface="+mn-ea"/>
                <a:cs typeface="+mn-cs"/>
              </a:rPr>
              <a:t> eine Urkunde über den Abschluss eines mindestens dreijährigen Studiums an einer anerkannten postsekundären Bildungseinrichtung vorgelegt werden. </a:t>
            </a:r>
            <a:r>
              <a:rPr lang="de-AT" sz="1200" kern="1200" dirty="0">
                <a:solidFill>
                  <a:schemeClr val="tx1"/>
                </a:solidFill>
                <a:effectLst/>
                <a:latin typeface="+mn-lt"/>
                <a:ea typeface="+mn-ea"/>
                <a:cs typeface="+mn-cs"/>
              </a:rPr>
              <a:t>Der nächste Schritt ist die Suche und Entscheidung für eine der unterschiedlichen Studiengänge. Zu Beginn der Studienkarriere ist es nur möglich einen Bachelorstudiengang zu absolvieren, erst nach Abschluss eines Bachelorstudiengangs ist es möglich einen Masterstudiengang zu besuchen.</a:t>
            </a:r>
            <a:r>
              <a:rPr lang="de-AT" sz="1200" kern="1200" baseline="30000" dirty="0">
                <a:solidFill>
                  <a:schemeClr val="tx1"/>
                </a:solidFill>
                <a:effectLst/>
                <a:latin typeface="+mn-lt"/>
                <a:ea typeface="+mn-ea"/>
                <a:cs typeface="+mn-cs"/>
              </a:rPr>
              <a:t> </a:t>
            </a:r>
          </a:p>
          <a:p>
            <a:endParaRPr lang="de-AT" sz="1200" kern="1200" baseline="300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Die Berufsreifeprüfung ist eine vollwertige Matura. Man erlangt durch sie mehr</a:t>
            </a:r>
            <a:r>
              <a:rPr lang="de-AT" sz="1200" kern="1200" baseline="0" dirty="0">
                <a:solidFill>
                  <a:schemeClr val="tx1"/>
                </a:solidFill>
                <a:effectLst/>
                <a:latin typeface="+mn-lt"/>
                <a:ea typeface="+mn-ea"/>
                <a:cs typeface="+mn-cs"/>
              </a:rPr>
              <a:t> Allgemeinwissen sowie fachliches Wissen. Außerdem berechtigt sie zum Studium an Universitäten, Fachhochschulen oder Kollegs. Eine Berufsausbildung ist Bedingung für die Zulassung zur Berufsreifeprüfung.</a:t>
            </a:r>
            <a:endParaRPr lang="de-DE" sz="1200" kern="1200" dirty="0">
              <a:solidFill>
                <a:schemeClr val="tx1"/>
              </a:solidFill>
              <a:effectLst/>
              <a:latin typeface="+mn-lt"/>
              <a:ea typeface="+mn-ea"/>
              <a:cs typeface="+mn-cs"/>
            </a:endParaRPr>
          </a:p>
          <a:p>
            <a:endParaRPr lang="de-AT" dirty="0"/>
          </a:p>
          <a:p>
            <a:r>
              <a:rPr lang="de-DE" dirty="0"/>
              <a:t>Bildquelle: </a:t>
            </a:r>
            <a:r>
              <a:rPr lang="de-DE" dirty="0" err="1"/>
              <a:t>Freepik</a:t>
            </a:r>
            <a:r>
              <a:rPr lang="de-DE" dirty="0"/>
              <a:t> (2026) https://de.freepik.com/fotos-kostenlos/kollegen-die-laptops-und-notebooks-zum-lernen-in-einer-lernsitzung-verwenden_22892374.htm#fromView=search&amp;page=1&amp;position=26&amp;uuid=ffea94c2-44b4-48eb-9077-5c5100fc8e71&amp;query=ausbildung (Abruf: 04.02.2026)</a:t>
            </a:r>
          </a:p>
          <a:p>
            <a:endParaRPr lang="de-DE" dirty="0"/>
          </a:p>
          <a:p>
            <a:endParaRPr lang="de-DE" dirty="0"/>
          </a:p>
          <a:p>
            <a:endParaRPr lang="de-AT" dirty="0"/>
          </a:p>
        </p:txBody>
      </p:sp>
      <p:sp>
        <p:nvSpPr>
          <p:cNvPr id="4" name="Foliennummernplatzhalter 3">
            <a:extLst>
              <a:ext uri="{FF2B5EF4-FFF2-40B4-BE49-F238E27FC236}">
                <a16:creationId xmlns:a16="http://schemas.microsoft.com/office/drawing/2014/main" id="{1B7B774B-7D4D-4517-4E5E-F18073ABE1C3}"/>
              </a:ext>
            </a:extLst>
          </p:cNvPr>
          <p:cNvSpPr>
            <a:spLocks noGrp="1"/>
          </p:cNvSpPr>
          <p:nvPr>
            <p:ph type="sldNum" sz="quarter" idx="5"/>
          </p:nvPr>
        </p:nvSpPr>
        <p:spPr/>
        <p:txBody>
          <a:bodyPr/>
          <a:lstStyle/>
          <a:p>
            <a:fld id="{23212CE9-4559-481E-B405-0C43FBE97BC7}" type="slidenum">
              <a:rPr lang="de-AT" smtClean="0"/>
              <a:t>29</a:t>
            </a:fld>
            <a:endParaRPr lang="de-AT"/>
          </a:p>
        </p:txBody>
      </p:sp>
    </p:spTree>
    <p:extLst>
      <p:ext uri="{BB962C8B-B14F-4D97-AF65-F5344CB8AC3E}">
        <p14:creationId xmlns:p14="http://schemas.microsoft.com/office/powerpoint/2010/main" val="3707443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23212CE9-4559-481E-B405-0C43FBE97BC7}" type="slidenum">
              <a:rPr lang="de-AT" smtClean="0"/>
              <a:t>31</a:t>
            </a:fld>
            <a:endParaRPr lang="de-AT"/>
          </a:p>
        </p:txBody>
      </p:sp>
    </p:spTree>
    <p:extLst>
      <p:ext uri="{BB962C8B-B14F-4D97-AF65-F5344CB8AC3E}">
        <p14:creationId xmlns:p14="http://schemas.microsoft.com/office/powerpoint/2010/main" val="2154343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3</a:t>
            </a:fld>
            <a:endParaRPr lang="de-AT"/>
          </a:p>
        </p:txBody>
      </p:sp>
    </p:spTree>
    <p:extLst>
      <p:ext uri="{BB962C8B-B14F-4D97-AF65-F5344CB8AC3E}">
        <p14:creationId xmlns:p14="http://schemas.microsoft.com/office/powerpoint/2010/main" val="3391853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a:p>
            <a:pPr marL="0" marR="0" indent="0" algn="l" defTabSz="914400" rtl="0" eaLnBrk="1" fontAlgn="auto" latinLnBrk="0" hangingPunct="1">
              <a:lnSpc>
                <a:spcPct val="100000"/>
              </a:lnSpc>
              <a:spcBef>
                <a:spcPts val="0"/>
              </a:spcBef>
              <a:spcAft>
                <a:spcPts val="0"/>
              </a:spcAft>
              <a:buClrTx/>
              <a:buSzTx/>
              <a:buFontTx/>
              <a:buNone/>
              <a:tabLst/>
              <a:defRPr/>
            </a:pPr>
            <a:r>
              <a:rPr lang="de-AT" baseline="0" dirty="0"/>
              <a:t>Die Fragen in der Folie können als Aufwärmungsübung zum Thema „Karriere in der Logistik“ verwendet werden. Das Ziel ist es die Fragen mit den SchülerInnen/Studierenden/TeilnehmerInnen zu diskutieren.</a:t>
            </a:r>
            <a:r>
              <a:rPr lang="de-AT" baseline="0" noProof="0" dirty="0"/>
              <a:t> Die Fragen werden während der Präsentation beantwortet. Aufgrund dessen können die Fragen am Ende der Präsentation noch einmal diskutiert werden.</a:t>
            </a:r>
            <a:endParaRPr lang="de-AT" baseline="0" dirty="0"/>
          </a:p>
          <a:p>
            <a:endParaRPr lang="de-AT" baseline="0" dirty="0"/>
          </a:p>
          <a:p>
            <a:endParaRPr lang="de-AT" baseline="0" dirty="0"/>
          </a:p>
          <a:p>
            <a:pPr defTabSz="921337"/>
            <a:r>
              <a:rPr lang="de-AT" b="1" baseline="0" dirty="0"/>
              <a:t>Diskussionsfragen (5-10 Minuten Diskussion)</a:t>
            </a:r>
            <a:r>
              <a:rPr lang="de-AT" baseline="0" dirty="0"/>
              <a:t>: </a:t>
            </a:r>
          </a:p>
          <a:p>
            <a:pPr marL="171450" indent="-171450">
              <a:buFont typeface="Arial" panose="020B0604020202020204" pitchFamily="34" charset="0"/>
              <a:buChar char="•"/>
            </a:pPr>
            <a:r>
              <a:rPr lang="de-AT" sz="1200" kern="1200" baseline="0" dirty="0">
                <a:solidFill>
                  <a:schemeClr val="tx1"/>
                </a:solidFill>
                <a:latin typeface="Corbel" panose="020B0503020204020204" pitchFamily="34" charset="0"/>
                <a:ea typeface="+mn-ea"/>
                <a:cs typeface="+mn-cs"/>
              </a:rPr>
              <a:t>Was ist Logistik?</a:t>
            </a:r>
          </a:p>
          <a:p>
            <a:r>
              <a:rPr lang="de-AT" sz="1200" kern="1200" baseline="0" dirty="0">
                <a:solidFill>
                  <a:schemeClr val="tx1"/>
                </a:solidFill>
                <a:latin typeface="Corbel" panose="020B0503020204020204" pitchFamily="34" charset="0"/>
                <a:ea typeface="+mn-ea"/>
                <a:cs typeface="+mn-cs"/>
              </a:rPr>
              <a:t>Der Begriff Logistik besitzt zwei sprachliche Wurzeln, aus dem griechischen „Lego“ (denken, denkbar) und dem französischen „</a:t>
            </a:r>
            <a:r>
              <a:rPr lang="de-AT" sz="1200" kern="1200" baseline="0" dirty="0" err="1">
                <a:solidFill>
                  <a:schemeClr val="tx1"/>
                </a:solidFill>
                <a:latin typeface="Corbel" panose="020B0503020204020204" pitchFamily="34" charset="0"/>
                <a:ea typeface="+mn-ea"/>
                <a:cs typeface="+mn-cs"/>
              </a:rPr>
              <a:t>lodgement</a:t>
            </a:r>
            <a:r>
              <a:rPr lang="de-AT" sz="1200" kern="1200" baseline="0" dirty="0">
                <a:solidFill>
                  <a:schemeClr val="tx1"/>
                </a:solidFill>
                <a:latin typeface="Corbel" panose="020B0503020204020204" pitchFamily="34" charset="0"/>
                <a:ea typeface="+mn-ea"/>
                <a:cs typeface="+mn-cs"/>
              </a:rPr>
              <a:t>“ (Unterbringung). Der Ursprung der Logistik liegt im militärischen Bereich und klassifiziert alle Tätigkeiten (z. B. Transport von Truppen und Versorgung), die dem Heer als Unterstützung dienen, zu dem Verantwortungsbereich der Logistik. Die Logistik im Militärwesen gewann in den Jahren immer mehr an Bedeutung und wurde nach dem Zweiten Weltkrieg in den USA auch auf die Wirtschaft übertragen.</a:t>
            </a:r>
          </a:p>
          <a:p>
            <a:r>
              <a:rPr lang="de-AT" sz="1200" kern="1200" baseline="0" dirty="0">
                <a:solidFill>
                  <a:schemeClr val="tx1"/>
                </a:solidFill>
                <a:latin typeface="Corbel" panose="020B0503020204020204" pitchFamily="34" charset="0"/>
                <a:ea typeface="+mn-ea"/>
                <a:cs typeface="+mn-cs"/>
              </a:rPr>
              <a:t>In Europa gewann die Logistik in der Wirtschaft erst in den 70er Jahren an Bedeutung. Dort lag die Entwicklung der Logistik in den Händen der Ingenieure, die sich hauptsächlich auf die Entwicklung von Materialflusstechniken (Transport- und Lagertechniken) konzentrierten. Erst später, am Ende der 70er Jahre, wurden neue wirtschaftliche und ablauforganisatorische Aspekte behandelt, die Konzepte wie zum Beispiel bestandslose Produktion, Losgröße Eins, just in time und Kanban (Auftragsproduktion) hervorbrachten. Nachdem die Automobilunternehmen als Vorreiter erste Logistikkonzepte in die Industrie übernahmen, folgten weitere Branchen diesem Vorbild und beschäftigten sich zunehmend mit der Disziplin Logistik. </a:t>
            </a:r>
          </a:p>
          <a:p>
            <a:endParaRPr lang="de-AT" sz="1200" kern="1200" baseline="0" dirty="0">
              <a:solidFill>
                <a:schemeClr val="tx1"/>
              </a:solidFill>
              <a:latin typeface="Corbel" panose="020B0503020204020204" pitchFamily="34" charset="0"/>
              <a:ea typeface="+mn-ea"/>
              <a:cs typeface="+mn-cs"/>
            </a:endParaRPr>
          </a:p>
          <a:p>
            <a:pPr marL="171450" indent="-171450">
              <a:buFont typeface="Arial" panose="020B0604020202020204" pitchFamily="34" charset="0"/>
              <a:buChar char="•"/>
            </a:pPr>
            <a:r>
              <a:rPr lang="de-AT" sz="1200" kern="1200" baseline="0" dirty="0">
                <a:solidFill>
                  <a:schemeClr val="tx1"/>
                </a:solidFill>
                <a:latin typeface="Corbel" panose="020B0503020204020204" pitchFamily="34" charset="0"/>
                <a:ea typeface="+mn-ea"/>
                <a:cs typeface="+mn-cs"/>
              </a:rPr>
              <a:t>Welche Berufe gibt es in der Logistikbranche?</a:t>
            </a:r>
          </a:p>
          <a:p>
            <a:r>
              <a:rPr lang="de-AT" sz="1200" kern="1200" baseline="0" dirty="0" err="1">
                <a:solidFill>
                  <a:schemeClr val="tx1"/>
                </a:solidFill>
                <a:latin typeface="Corbel" panose="020B0503020204020204" pitchFamily="34" charset="0"/>
                <a:ea typeface="+mn-ea"/>
                <a:cs typeface="+mn-cs"/>
              </a:rPr>
              <a:t>LogistikmanagerIn</a:t>
            </a:r>
            <a:r>
              <a:rPr lang="de-AT" sz="1200" kern="1200" baseline="0" dirty="0">
                <a:solidFill>
                  <a:schemeClr val="tx1"/>
                </a:solidFill>
                <a:latin typeface="Corbel" panose="020B0503020204020204" pitchFamily="34" charset="0"/>
                <a:ea typeface="+mn-ea"/>
                <a:cs typeface="+mn-cs"/>
              </a:rPr>
              <a:t>, </a:t>
            </a:r>
            <a:r>
              <a:rPr lang="de-AT" sz="1200" kern="1200" baseline="0" dirty="0" err="1">
                <a:solidFill>
                  <a:schemeClr val="tx1"/>
                </a:solidFill>
                <a:latin typeface="Corbel" panose="020B0503020204020204" pitchFamily="34" charset="0"/>
                <a:ea typeface="+mn-ea"/>
                <a:cs typeface="+mn-cs"/>
              </a:rPr>
              <a:t>LogistikerIn</a:t>
            </a:r>
            <a:r>
              <a:rPr lang="de-AT" sz="1200" kern="1200" baseline="0" dirty="0">
                <a:solidFill>
                  <a:schemeClr val="tx1"/>
                </a:solidFill>
                <a:latin typeface="Corbel" panose="020B0503020204020204" pitchFamily="34" charset="0"/>
                <a:ea typeface="+mn-ea"/>
                <a:cs typeface="+mn-cs"/>
              </a:rPr>
              <a:t>, </a:t>
            </a:r>
            <a:r>
              <a:rPr lang="de-AT" sz="1200" kern="1200" baseline="0" dirty="0" err="1">
                <a:solidFill>
                  <a:schemeClr val="tx1"/>
                </a:solidFill>
                <a:latin typeface="Corbel" panose="020B0503020204020204" pitchFamily="34" charset="0"/>
                <a:ea typeface="+mn-ea"/>
                <a:cs typeface="+mn-cs"/>
              </a:rPr>
              <a:t>SpeditionslogistikerIn</a:t>
            </a:r>
            <a:r>
              <a:rPr lang="de-AT" sz="1200" kern="1200" baseline="0" dirty="0">
                <a:solidFill>
                  <a:schemeClr val="tx1"/>
                </a:solidFill>
                <a:latin typeface="Corbel" panose="020B0503020204020204" pitchFamily="34" charset="0"/>
                <a:ea typeface="+mn-ea"/>
                <a:cs typeface="+mn-cs"/>
              </a:rPr>
              <a:t>, Speditionskaufleute, Betriebslogistikkaufleute, </a:t>
            </a:r>
            <a:r>
              <a:rPr lang="de-AT" sz="1200" kern="1200" baseline="0" dirty="0" err="1">
                <a:solidFill>
                  <a:schemeClr val="tx1"/>
                </a:solidFill>
                <a:latin typeface="Corbel" panose="020B0503020204020204" pitchFamily="34" charset="0"/>
                <a:ea typeface="+mn-ea"/>
                <a:cs typeface="+mn-cs"/>
              </a:rPr>
              <a:t>BerufskraftfahrerIn</a:t>
            </a:r>
            <a:r>
              <a:rPr lang="de-AT" sz="1200" kern="1200" baseline="0" dirty="0">
                <a:solidFill>
                  <a:schemeClr val="tx1"/>
                </a:solidFill>
                <a:latin typeface="Corbel" panose="020B0503020204020204" pitchFamily="34" charset="0"/>
                <a:ea typeface="+mn-ea"/>
                <a:cs typeface="+mn-cs"/>
              </a:rPr>
              <a:t>, </a:t>
            </a:r>
            <a:r>
              <a:rPr lang="de-AT" sz="1200" kern="1200" baseline="0" dirty="0" err="1">
                <a:solidFill>
                  <a:schemeClr val="tx1"/>
                </a:solidFill>
                <a:latin typeface="Corbel" panose="020B0503020204020204" pitchFamily="34" charset="0"/>
                <a:ea typeface="+mn-ea"/>
                <a:cs typeface="+mn-cs"/>
              </a:rPr>
              <a:t>WirtschaftsingenieurIn</a:t>
            </a:r>
            <a:r>
              <a:rPr lang="de-AT" sz="1200" kern="1200" baseline="0" dirty="0">
                <a:solidFill>
                  <a:schemeClr val="tx1"/>
                </a:solidFill>
                <a:latin typeface="Corbel" panose="020B0503020204020204" pitchFamily="34" charset="0"/>
                <a:ea typeface="+mn-ea"/>
                <a:cs typeface="+mn-cs"/>
              </a:rPr>
              <a:t> für Logistik</a:t>
            </a:r>
          </a:p>
          <a:p>
            <a:endParaRPr lang="de-AT" dirty="0"/>
          </a:p>
          <a:p>
            <a:endParaRPr lang="de-AT" dirty="0"/>
          </a:p>
          <a:p>
            <a:r>
              <a:rPr lang="de-AT" dirty="0"/>
              <a:t>Bild: </a:t>
            </a:r>
            <a:r>
              <a:rPr lang="de-AT" dirty="0" err="1"/>
              <a:t>Flaticon</a:t>
            </a:r>
            <a:r>
              <a:rPr lang="de-AT" dirty="0"/>
              <a:t> (2025): </a:t>
            </a:r>
            <a:r>
              <a:rPr lang="en-US" dirty="0"/>
              <a:t>https://www.flaticon.com/free-icons/networking; Networking icons created by </a:t>
            </a:r>
            <a:r>
              <a:rPr lang="en-US" dirty="0" err="1"/>
              <a:t>Becris</a:t>
            </a:r>
            <a:r>
              <a:rPr lang="en-US" dirty="0"/>
              <a:t> - </a:t>
            </a:r>
            <a:r>
              <a:rPr lang="en-US" dirty="0" err="1"/>
              <a:t>Flaticon</a:t>
            </a:r>
            <a:r>
              <a:rPr lang="en-US" dirty="0"/>
              <a:t>, </a:t>
            </a:r>
            <a:r>
              <a:rPr lang="en-US" dirty="0" err="1"/>
              <a:t>Abruf</a:t>
            </a:r>
            <a:r>
              <a:rPr lang="en-US" dirty="0"/>
              <a:t> 26.03.2025</a:t>
            </a:r>
          </a:p>
          <a:p>
            <a:r>
              <a:rPr lang="en-US" dirty="0"/>
              <a:t>Bild </a:t>
            </a:r>
            <a:r>
              <a:rPr lang="en-US" dirty="0" err="1"/>
              <a:t>Pixabay</a:t>
            </a:r>
            <a:r>
              <a:rPr lang="en-US" dirty="0"/>
              <a:t> (2025): https://pixabay.com/illustrations/ecommerce-shipping-globe-trade-map-3688436/; created by </a:t>
            </a:r>
            <a:r>
              <a:rPr lang="en-US" dirty="0" err="1"/>
              <a:t>Mohamed_hassan</a:t>
            </a:r>
            <a:r>
              <a:rPr lang="en-US" dirty="0"/>
              <a:t>, </a:t>
            </a:r>
            <a:r>
              <a:rPr lang="en-US" dirty="0" err="1"/>
              <a:t>Abruf</a:t>
            </a:r>
            <a:r>
              <a:rPr lang="en-US" dirty="0"/>
              <a:t> 07.07.2025</a:t>
            </a:r>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5</a:t>
            </a:fld>
            <a:endParaRPr lang="de-AT"/>
          </a:p>
        </p:txBody>
      </p:sp>
    </p:spTree>
    <p:extLst>
      <p:ext uri="{BB962C8B-B14F-4D97-AF65-F5344CB8AC3E}">
        <p14:creationId xmlns:p14="http://schemas.microsoft.com/office/powerpoint/2010/main" val="2518969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3825" y="787400"/>
            <a:ext cx="6619875" cy="3724275"/>
          </a:xfrm>
        </p:spPr>
      </p:sp>
      <p:sp>
        <p:nvSpPr>
          <p:cNvPr id="3" name="Notizenplatzhalter 2"/>
          <p:cNvSpPr>
            <a:spLocks noGrp="1"/>
          </p:cNvSpPr>
          <p:nvPr>
            <p:ph type="body" idx="1"/>
          </p:nvPr>
        </p:nvSpPr>
        <p:spPr/>
        <p:txBody>
          <a:bodyPr/>
          <a:lstStyle/>
          <a:p>
            <a:endParaRPr lang="de-AT" dirty="0"/>
          </a:p>
          <a:p>
            <a:r>
              <a:rPr lang="de-AT" dirty="0"/>
              <a:t>Quelle:</a:t>
            </a:r>
          </a:p>
          <a:p>
            <a:r>
              <a:rPr lang="de-AT" dirty="0"/>
              <a:t>Austrian </a:t>
            </a:r>
            <a:r>
              <a:rPr lang="de-AT" dirty="0" err="1"/>
              <a:t>Logistics</a:t>
            </a:r>
            <a:r>
              <a:rPr lang="de-AT" dirty="0"/>
              <a:t> (2026) https://www.austrianlogistics.at/ (Abruf am 04.02.2026)</a:t>
            </a:r>
          </a:p>
        </p:txBody>
      </p:sp>
      <p:sp>
        <p:nvSpPr>
          <p:cNvPr id="4" name="Foliennummernplatzhalter 3"/>
          <p:cNvSpPr>
            <a:spLocks noGrp="1"/>
          </p:cNvSpPr>
          <p:nvPr>
            <p:ph type="sldNum" sz="quarter" idx="10"/>
          </p:nvPr>
        </p:nvSpPr>
        <p:spPr/>
        <p:txBody>
          <a:bodyPr/>
          <a:lstStyle/>
          <a:p>
            <a:fld id="{56F06DAA-0A4E-4110-9797-3FB8CA0FEA93}" type="slidenum">
              <a:rPr lang="de-AT" smtClean="0"/>
              <a:t>7</a:t>
            </a:fld>
            <a:endParaRPr lang="de-AT" dirty="0"/>
          </a:p>
        </p:txBody>
      </p:sp>
    </p:spTree>
    <p:extLst>
      <p:ext uri="{BB962C8B-B14F-4D97-AF65-F5344CB8AC3E}">
        <p14:creationId xmlns:p14="http://schemas.microsoft.com/office/powerpoint/2010/main" val="2473012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3825" y="787400"/>
            <a:ext cx="6619875" cy="3724275"/>
          </a:xfrm>
        </p:spPr>
      </p:sp>
      <p:sp>
        <p:nvSpPr>
          <p:cNvPr id="3" name="Notizenplatzhalter 2"/>
          <p:cNvSpPr>
            <a:spLocks noGrp="1"/>
          </p:cNvSpPr>
          <p:nvPr>
            <p:ph type="body" idx="1"/>
          </p:nvPr>
        </p:nvSpPr>
        <p:spPr/>
        <p:txBody>
          <a:bodyPr/>
          <a:lstStyle/>
          <a:p>
            <a:r>
              <a:rPr lang="de-AT" dirty="0"/>
              <a:t>Der LPI ist ein interaktives Benchmarking-Tool. Dieser Index hilft Ländern dabei Herausforderungen und Möglichkeiten zu identifizieren, welche sie bezüglich ihrer Leistung im Logistikbereich haben. Der LPI 2023 vergleicht 160 Länder miteinander und basiert auf einer weltweiten Umfrage von </a:t>
            </a:r>
            <a:r>
              <a:rPr lang="de-AT" dirty="0" err="1"/>
              <a:t>LogistikdienstleisterInnen</a:t>
            </a:r>
            <a:r>
              <a:rPr lang="de-AT" dirty="0"/>
              <a:t> vor Ort.  Der LPI beurteilt zusammenfassend sechs Kernkompetenzen: Effizienz von Zoll- und Grenzabfertigungen, Qualität der Infrastruktur, Möglichkeit für kostengünstigen Versand, Logistik Kompetenz und Qualität, Tracking &amp; </a:t>
            </a:r>
            <a:r>
              <a:rPr lang="de-AT" dirty="0" err="1"/>
              <a:t>Tracing</a:t>
            </a:r>
            <a:r>
              <a:rPr lang="de-AT" dirty="0"/>
              <a:t> Fähigkeit sowie Lieferpünktlichkeit. </a:t>
            </a:r>
          </a:p>
          <a:p>
            <a:endParaRPr lang="de-AT" dirty="0"/>
          </a:p>
          <a:p>
            <a:r>
              <a:rPr lang="de-AT" dirty="0"/>
              <a:t>The World Bank (2025), </a:t>
            </a:r>
            <a:r>
              <a:rPr lang="de-AT" dirty="0" err="1"/>
              <a:t>Logistics</a:t>
            </a:r>
            <a:r>
              <a:rPr lang="de-AT" dirty="0"/>
              <a:t> Performance Index (LPI). https://lpi.worldbank.org/; Abruf 08.07.2025</a:t>
            </a:r>
          </a:p>
          <a:p>
            <a:r>
              <a:rPr lang="de-AT" dirty="0"/>
              <a:t>The World Bank (2023), </a:t>
            </a:r>
            <a:r>
              <a:rPr lang="en-US" dirty="0"/>
              <a:t>The Logistics Performance Index and Its Indicators</a:t>
            </a:r>
            <a:r>
              <a:rPr lang="de-AT" dirty="0"/>
              <a:t>. https://lpi.worldbank.org/sites/default/files/2023-04/LPI_2023_report_with_layout.pdf; Abruf 08.07.2025</a:t>
            </a:r>
          </a:p>
        </p:txBody>
      </p:sp>
      <p:sp>
        <p:nvSpPr>
          <p:cNvPr id="4" name="Foliennummernplatzhalter 3"/>
          <p:cNvSpPr>
            <a:spLocks noGrp="1"/>
          </p:cNvSpPr>
          <p:nvPr>
            <p:ph type="sldNum" sz="quarter" idx="10"/>
          </p:nvPr>
        </p:nvSpPr>
        <p:spPr/>
        <p:txBody>
          <a:bodyPr/>
          <a:lstStyle/>
          <a:p>
            <a:fld id="{56F06DAA-0A4E-4110-9797-3FB8CA0FEA93}" type="slidenum">
              <a:rPr lang="de-AT" smtClean="0"/>
              <a:t>8</a:t>
            </a:fld>
            <a:endParaRPr lang="de-AT" dirty="0"/>
          </a:p>
        </p:txBody>
      </p:sp>
    </p:spTree>
    <p:extLst>
      <p:ext uri="{BB962C8B-B14F-4D97-AF65-F5344CB8AC3E}">
        <p14:creationId xmlns:p14="http://schemas.microsoft.com/office/powerpoint/2010/main" val="1858404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3825" y="787400"/>
            <a:ext cx="6619875" cy="3724275"/>
          </a:xfrm>
        </p:spPr>
      </p:sp>
      <p:sp>
        <p:nvSpPr>
          <p:cNvPr id="3" name="Notizenplatzhalter 2"/>
          <p:cNvSpPr>
            <a:spLocks noGrp="1"/>
          </p:cNvSpPr>
          <p:nvPr>
            <p:ph type="body" idx="1"/>
          </p:nvPr>
        </p:nvSpPr>
        <p:spPr/>
        <p:txBody>
          <a:bodyPr/>
          <a:lstStyle/>
          <a:p>
            <a:r>
              <a:rPr lang="de-AT" sz="1200" kern="1200" dirty="0">
                <a:solidFill>
                  <a:schemeClr val="tx1"/>
                </a:solidFill>
                <a:effectLst/>
                <a:latin typeface="+mn-lt"/>
                <a:ea typeface="+mn-ea"/>
                <a:cs typeface="+mn-cs"/>
              </a:rPr>
              <a:t>Die österreichische Logistikwirtschaft ist kein isolierter Faktor, sondern ist in Liefer- und Leistungsnetzwerke eingebunden. Sie führt zu direkten und indirekten Konsum- und Investitionseffekten. Sie ermöglicht Umsätze, Wertschöpfung und Beschäftigung, auch in Teilen der Wirtschaft, die nicht in die Logistikwirtschaft mit eingebunden sind. In der österreichischen Wirtschaft stellt die Logistik bis zu 130,5 Milliarden Euro an Umsätzen, bis zu 35,3 Milliarden Euro an Wertschöpfung und bis zu 557.414 Beschäftigungsverhältnisse sicher.</a:t>
            </a:r>
          </a:p>
          <a:p>
            <a:endParaRPr lang="de-AT" dirty="0"/>
          </a:p>
          <a:p>
            <a:r>
              <a:rPr lang="de-AT" dirty="0"/>
              <a:t>Quelle:</a:t>
            </a:r>
          </a:p>
          <a:p>
            <a:pPr marL="0" indent="0">
              <a:buNone/>
            </a:pPr>
            <a:r>
              <a:rPr lang="de-AT" sz="1200" dirty="0">
                <a:solidFill>
                  <a:schemeClr val="tx1"/>
                </a:solidFill>
              </a:rPr>
              <a:t>Schneider, Brunner, </a:t>
            </a:r>
            <a:r>
              <a:rPr lang="de-AT" sz="1200" dirty="0" err="1">
                <a:solidFill>
                  <a:schemeClr val="tx1"/>
                </a:solidFill>
              </a:rPr>
              <a:t>Luptá</a:t>
            </a:r>
            <a:r>
              <a:rPr lang="de-AT" sz="1200" dirty="0" err="1">
                <a:solidFill>
                  <a:schemeClr val="tx1"/>
                </a:solidFill>
                <a:cs typeface="Calibri" panose="020F0502020204030204" pitchFamily="34" charset="0"/>
              </a:rPr>
              <a:t>čik</a:t>
            </a:r>
            <a:r>
              <a:rPr lang="de-AT" sz="1200" dirty="0">
                <a:solidFill>
                  <a:schemeClr val="tx1"/>
                </a:solidFill>
                <a:cs typeface="Calibri" panose="020F0502020204030204" pitchFamily="34" charset="0"/>
              </a:rPr>
              <a:t> (2015): Logistik als volkswirtschaftlicher Multiplikator für den Wirtschaftsstandort Österreich, Seite 4. </a:t>
            </a:r>
          </a:p>
        </p:txBody>
      </p:sp>
      <p:sp>
        <p:nvSpPr>
          <p:cNvPr id="4" name="Foliennummernplatzhalter 3"/>
          <p:cNvSpPr>
            <a:spLocks noGrp="1"/>
          </p:cNvSpPr>
          <p:nvPr>
            <p:ph type="sldNum" sz="quarter" idx="10"/>
          </p:nvPr>
        </p:nvSpPr>
        <p:spPr/>
        <p:txBody>
          <a:bodyPr/>
          <a:lstStyle/>
          <a:p>
            <a:fld id="{56F06DAA-0A4E-4110-9797-3FB8CA0FEA93}" type="slidenum">
              <a:rPr lang="de-AT" smtClean="0"/>
              <a:t>9</a:t>
            </a:fld>
            <a:endParaRPr lang="de-AT" dirty="0"/>
          </a:p>
        </p:txBody>
      </p:sp>
    </p:spTree>
    <p:extLst>
      <p:ext uri="{BB962C8B-B14F-4D97-AF65-F5344CB8AC3E}">
        <p14:creationId xmlns:p14="http://schemas.microsoft.com/office/powerpoint/2010/main" val="285838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In der Logistik gibt es zahlreiche Berufe. Eine Auswahl an Berufen soll in diesem Kapitel näher präsentiert werden. Die aufgezählten Berufsbilder sind dabei keine abschließende Aufzählung, sondern können noch um weitere Beispiele ergänzt oder gekürzt werden.</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11</a:t>
            </a:fld>
            <a:endParaRPr lang="de-AT"/>
          </a:p>
        </p:txBody>
      </p:sp>
    </p:spTree>
    <p:extLst>
      <p:ext uri="{BB962C8B-B14F-4D97-AF65-F5344CB8AC3E}">
        <p14:creationId xmlns:p14="http://schemas.microsoft.com/office/powerpoint/2010/main" val="2732727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In diesen Videos werden zwei Berufe der ÖBB vorgestellt. Nach dem Ansehen der Videos kann eine kurze Diskussion über Voraussetzungen für diese Berufe geführt werden und über Gemeinsamkeiten/Unterschiede zwischen den Berufen gesprochen werden. Je nach verfügbarer Zeit im Unterricht, kann auch nur ein Video angesehen werden oder die Diskussion ausführlicher oder kürzer gehalten werden.</a:t>
            </a:r>
          </a:p>
        </p:txBody>
      </p:sp>
      <p:sp>
        <p:nvSpPr>
          <p:cNvPr id="4" name="Foliennummernplatzhalter 3"/>
          <p:cNvSpPr>
            <a:spLocks noGrp="1"/>
          </p:cNvSpPr>
          <p:nvPr>
            <p:ph type="sldNum" sz="quarter" idx="5"/>
          </p:nvPr>
        </p:nvSpPr>
        <p:spPr/>
        <p:txBody>
          <a:bodyPr/>
          <a:lstStyle/>
          <a:p>
            <a:fld id="{23212CE9-4559-481E-B405-0C43FBE97BC7}" type="slidenum">
              <a:rPr lang="de-AT" smtClean="0"/>
              <a:t>12</a:t>
            </a:fld>
            <a:endParaRPr lang="de-AT"/>
          </a:p>
        </p:txBody>
      </p:sp>
    </p:spTree>
    <p:extLst>
      <p:ext uri="{BB962C8B-B14F-4D97-AF65-F5344CB8AC3E}">
        <p14:creationId xmlns:p14="http://schemas.microsoft.com/office/powerpoint/2010/main" val="2180937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In diesen Videos werden vier Berufe der Österreichischen Post vorgestellt. Nach dem Ansehen der Videos kann eine kurze Diskussion über Voraussetzungen für diese Berufe geführt werden und über Gemeinsamkeiten/Unterschiede zwischen den Berufen gesprochen werden. Je nach verfügbarer Zeit im Unterricht, kann auch nur ein Video angesehen werden oder die Diskussion ausführlicher oder kürzer gehalten werden.</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13</a:t>
            </a:fld>
            <a:endParaRPr lang="de-AT"/>
          </a:p>
        </p:txBody>
      </p:sp>
    </p:spTree>
    <p:extLst>
      <p:ext uri="{BB962C8B-B14F-4D97-AF65-F5344CB8AC3E}">
        <p14:creationId xmlns:p14="http://schemas.microsoft.com/office/powerpoint/2010/main" val="6023828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www.retrans.at/" TargetMode="Externa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gradFill>
          <a:gsLst>
            <a:gs pos="0">
              <a:srgbClr val="41D5E3">
                <a:lumMod val="33000"/>
                <a:lumOff val="67000"/>
              </a:srgbClr>
            </a:gs>
            <a:gs pos="38000">
              <a:srgbClr val="41D5E3">
                <a:alpha val="13000"/>
                <a:lumMod val="56000"/>
                <a:lumOff val="44000"/>
              </a:srgbClr>
            </a:gs>
          </a:gsLst>
          <a:lin ang="13500000" scaled="0"/>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C14908-4363-8FA1-2CFB-E3A3E4B757CD}"/>
              </a:ext>
            </a:extLst>
          </p:cNvPr>
          <p:cNvSpPr>
            <a:spLocks noGrp="1"/>
          </p:cNvSpPr>
          <p:nvPr>
            <p:ph type="ctrTitle"/>
          </p:nvPr>
        </p:nvSpPr>
        <p:spPr>
          <a:xfrm>
            <a:off x="1524000" y="1122363"/>
            <a:ext cx="9144000" cy="2387600"/>
          </a:xfrm>
        </p:spPr>
        <p:txBody>
          <a:bodyPr anchor="b">
            <a:normAutofit/>
          </a:bodyPr>
          <a:lstStyle>
            <a:lvl1pPr algn="ctr">
              <a:defRPr sz="4800">
                <a:solidFill>
                  <a:srgbClr val="0A6169"/>
                </a:solidFill>
                <a:latin typeface="Mangal Pro" panose="00000500000000000000" pitchFamily="2" charset="0"/>
                <a:cs typeface="Mangal Pro" panose="00000500000000000000" pitchFamily="2" charset="0"/>
              </a:defRPr>
            </a:lvl1pPr>
          </a:lstStyle>
          <a:p>
            <a:r>
              <a:rPr lang="de-DE"/>
              <a:t>Mastertitelformat bearbeiten</a:t>
            </a:r>
            <a:endParaRPr lang="de-AT"/>
          </a:p>
        </p:txBody>
      </p:sp>
      <p:sp>
        <p:nvSpPr>
          <p:cNvPr id="3" name="Untertitel 2">
            <a:extLst>
              <a:ext uri="{FF2B5EF4-FFF2-40B4-BE49-F238E27FC236}">
                <a16:creationId xmlns:a16="http://schemas.microsoft.com/office/drawing/2014/main" id="{B7F9E66B-CA86-FD27-DEBD-9C7399AE6071}"/>
              </a:ext>
            </a:extLst>
          </p:cNvPr>
          <p:cNvSpPr>
            <a:spLocks noGrp="1"/>
          </p:cNvSpPr>
          <p:nvPr>
            <p:ph type="subTitle" idx="1"/>
          </p:nvPr>
        </p:nvSpPr>
        <p:spPr>
          <a:xfrm>
            <a:off x="1524000" y="3602038"/>
            <a:ext cx="9144000" cy="1655762"/>
          </a:xfrm>
        </p:spPr>
        <p:txBody>
          <a:bodyPr/>
          <a:lstStyle>
            <a:lvl1pPr marL="0" indent="0" algn="ctr">
              <a:buNone/>
              <a:defRPr sz="2400">
                <a:solidFill>
                  <a:srgbClr val="0A6169"/>
                </a:solidFill>
                <a:latin typeface="Mangal Pro" panose="00000500000000000000" pitchFamily="2" charset="0"/>
                <a:cs typeface="Mangal Pro"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7" name="Grafik 6">
            <a:extLst>
              <a:ext uri="{FF2B5EF4-FFF2-40B4-BE49-F238E27FC236}">
                <a16:creationId xmlns:a16="http://schemas.microsoft.com/office/drawing/2014/main" id="{D113CFAE-8EE2-AD27-25A5-BE55835F52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14" name="Foliennummernplatzhalter 5">
            <a:extLst>
              <a:ext uri="{FF2B5EF4-FFF2-40B4-BE49-F238E27FC236}">
                <a16:creationId xmlns:a16="http://schemas.microsoft.com/office/drawing/2014/main" id="{F2451162-87C2-7D85-4940-BCA6D8D56724}"/>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pic>
        <p:nvPicPr>
          <p:cNvPr id="17" name="Picture 4" descr="FHOOE">
            <a:extLst>
              <a:ext uri="{FF2B5EF4-FFF2-40B4-BE49-F238E27FC236}">
                <a16:creationId xmlns:a16="http://schemas.microsoft.com/office/drawing/2014/main" id="{6400E6B0-9B47-C618-3E6A-4F4D038BB5A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LOGISTIKUM - die Logistik-Kompetenz der FH OÖ in Steyr - VNL">
            <a:extLst>
              <a:ext uri="{FF2B5EF4-FFF2-40B4-BE49-F238E27FC236}">
                <a16:creationId xmlns:a16="http://schemas.microsoft.com/office/drawing/2014/main" id="{33C88AE3-89FD-9EA4-66CD-5753ECDA062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22" name="Grafik 21" descr="Ein Bild, das Screenshot, Dunkelheit, Schwarz enthält.&#10;&#10;KI-generierte Inhalte können fehlerhaft sein.">
            <a:extLst>
              <a:ext uri="{FF2B5EF4-FFF2-40B4-BE49-F238E27FC236}">
                <a16:creationId xmlns:a16="http://schemas.microsoft.com/office/drawing/2014/main" id="{BFF1FB04-F1DD-1D87-D638-AD17D59E909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23" name="Grafik 22" descr="Ein Bild, das Text, Schrift, Grafiken, Logo enthält.&#10;&#10;KI-generierte Inhalte können fehlerhaft sein.">
            <a:extLst>
              <a:ext uri="{FF2B5EF4-FFF2-40B4-BE49-F238E27FC236}">
                <a16:creationId xmlns:a16="http://schemas.microsoft.com/office/drawing/2014/main" id="{0622450B-CE57-53E1-9C9B-10A7B01FFA1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24" name="Grafik 23" descr="Ein Bild, das Grafiken, Symbol, Kunst, Farbigkeit enthält.&#10;&#10;KI-generierte Inhalte können fehlerhaft sein.">
            <a:extLst>
              <a:ext uri="{FF2B5EF4-FFF2-40B4-BE49-F238E27FC236}">
                <a16:creationId xmlns:a16="http://schemas.microsoft.com/office/drawing/2014/main" id="{38A2D017-8E1F-BF26-CA8F-EDACFDA92BE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25" name="Grafik 11" descr="Ein Bild, das Screenshot, Schrift, Symbol, Grafiken enthält.&#10;&#10;KI-generierte Inhalte können fehlerhaft sein.">
            <a:extLst>
              <a:ext uri="{FF2B5EF4-FFF2-40B4-BE49-F238E27FC236}">
                <a16:creationId xmlns:a16="http://schemas.microsoft.com/office/drawing/2014/main" id="{E8256997-1C63-D2B7-715C-DF63B51AF9E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990158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5F8711-2D26-F733-C616-866BAC002B78}"/>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B82ADE01-3D06-0B10-5AB3-695453051DAC}"/>
              </a:ext>
            </a:extLst>
          </p:cNvPr>
          <p:cNvSpPr>
            <a:spLocks noGrp="1"/>
          </p:cNvSpPr>
          <p:nvPr>
            <p:ph type="dt" sz="half" idx="10"/>
          </p:nvPr>
        </p:nvSpPr>
        <p:spPr/>
        <p:txBody>
          <a:bodyPr/>
          <a:lstStyle/>
          <a:p>
            <a:fld id="{4421E66A-95B0-484A-8E25-7FD39E8A42BB}" type="datetimeFigureOut">
              <a:rPr lang="de-AT" smtClean="0"/>
              <a:t>26.02.2026</a:t>
            </a:fld>
            <a:endParaRPr lang="de-AT"/>
          </a:p>
        </p:txBody>
      </p:sp>
      <p:sp>
        <p:nvSpPr>
          <p:cNvPr id="4" name="Fußzeilenplatzhalter 3">
            <a:extLst>
              <a:ext uri="{FF2B5EF4-FFF2-40B4-BE49-F238E27FC236}">
                <a16:creationId xmlns:a16="http://schemas.microsoft.com/office/drawing/2014/main" id="{F36A381D-D05F-F1B3-3253-D5B691265525}"/>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274AC4A9-0E47-141F-3A13-CDFA241735B8}"/>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4140221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BCFFCDF-C9F9-317E-4765-878A28C04D36}"/>
              </a:ext>
            </a:extLst>
          </p:cNvPr>
          <p:cNvSpPr>
            <a:spLocks noGrp="1"/>
          </p:cNvSpPr>
          <p:nvPr>
            <p:ph type="dt" sz="half" idx="10"/>
          </p:nvPr>
        </p:nvSpPr>
        <p:spPr/>
        <p:txBody>
          <a:bodyPr/>
          <a:lstStyle/>
          <a:p>
            <a:fld id="{4421E66A-95B0-484A-8E25-7FD39E8A42BB}" type="datetimeFigureOut">
              <a:rPr lang="de-AT" smtClean="0"/>
              <a:t>26.02.2026</a:t>
            </a:fld>
            <a:endParaRPr lang="de-AT"/>
          </a:p>
        </p:txBody>
      </p:sp>
      <p:sp>
        <p:nvSpPr>
          <p:cNvPr id="3" name="Fußzeilenplatzhalter 2">
            <a:extLst>
              <a:ext uri="{FF2B5EF4-FFF2-40B4-BE49-F238E27FC236}">
                <a16:creationId xmlns:a16="http://schemas.microsoft.com/office/drawing/2014/main" id="{9E75B358-26FD-CC40-C885-2BB000BC020B}"/>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2AA86084-088B-5249-4A7E-80E1070A57D9}"/>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548621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99A0E-1C70-B5B8-EE13-96D000E5D1C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50977796-E2D9-FF4C-898B-C9A4F54EBA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EE0B0FEA-F6BC-210A-327F-F30A98D4B4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D94FB10-31DA-BC6C-7837-BEE1276C9100}"/>
              </a:ext>
            </a:extLst>
          </p:cNvPr>
          <p:cNvSpPr>
            <a:spLocks noGrp="1"/>
          </p:cNvSpPr>
          <p:nvPr>
            <p:ph type="dt" sz="half" idx="10"/>
          </p:nvPr>
        </p:nvSpPr>
        <p:spPr/>
        <p:txBody>
          <a:bodyPr/>
          <a:lstStyle/>
          <a:p>
            <a:fld id="{4421E66A-95B0-484A-8E25-7FD39E8A42BB}" type="datetimeFigureOut">
              <a:rPr lang="de-AT" smtClean="0"/>
              <a:t>26.02.2026</a:t>
            </a:fld>
            <a:endParaRPr lang="de-AT"/>
          </a:p>
        </p:txBody>
      </p:sp>
      <p:sp>
        <p:nvSpPr>
          <p:cNvPr id="6" name="Fußzeilenplatzhalter 5">
            <a:extLst>
              <a:ext uri="{FF2B5EF4-FFF2-40B4-BE49-F238E27FC236}">
                <a16:creationId xmlns:a16="http://schemas.microsoft.com/office/drawing/2014/main" id="{3209D840-EEFD-570C-D299-545EDC439BCE}"/>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41751AE6-5394-CF9B-4095-0934CFD661EC}"/>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332664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FC789-3CE0-E1FD-3322-8030F3D5C72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495A006F-B9FD-96EF-C9E9-4B02853C2D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7C42EB9D-07FC-5667-8F64-922141B81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1E16CEB-17A3-134A-F403-DF226AB39390}"/>
              </a:ext>
            </a:extLst>
          </p:cNvPr>
          <p:cNvSpPr>
            <a:spLocks noGrp="1"/>
          </p:cNvSpPr>
          <p:nvPr>
            <p:ph type="dt" sz="half" idx="10"/>
          </p:nvPr>
        </p:nvSpPr>
        <p:spPr/>
        <p:txBody>
          <a:bodyPr/>
          <a:lstStyle/>
          <a:p>
            <a:fld id="{4421E66A-95B0-484A-8E25-7FD39E8A42BB}" type="datetimeFigureOut">
              <a:rPr lang="de-AT" smtClean="0"/>
              <a:t>26.02.2026</a:t>
            </a:fld>
            <a:endParaRPr lang="de-AT"/>
          </a:p>
        </p:txBody>
      </p:sp>
      <p:sp>
        <p:nvSpPr>
          <p:cNvPr id="6" name="Fußzeilenplatzhalter 5">
            <a:extLst>
              <a:ext uri="{FF2B5EF4-FFF2-40B4-BE49-F238E27FC236}">
                <a16:creationId xmlns:a16="http://schemas.microsoft.com/office/drawing/2014/main" id="{6F17D063-40CC-BA27-F6A5-87F68CC4580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EDB57A1-F072-DBDA-003E-9BE20CF4A6B3}"/>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2551733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F9075F-7DBD-ADB5-8BC9-A08F1F2FE4A7}"/>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C32FA496-E7B8-FC0A-B00A-49E7D7D178C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18F1950-EE81-88C8-CDF6-6481D2820C2E}"/>
              </a:ext>
            </a:extLst>
          </p:cNvPr>
          <p:cNvSpPr>
            <a:spLocks noGrp="1"/>
          </p:cNvSpPr>
          <p:nvPr>
            <p:ph type="dt" sz="half" idx="10"/>
          </p:nvPr>
        </p:nvSpPr>
        <p:spPr/>
        <p:txBody>
          <a:bodyPr/>
          <a:lstStyle/>
          <a:p>
            <a:fld id="{4421E66A-95B0-484A-8E25-7FD39E8A42BB}" type="datetimeFigureOut">
              <a:rPr lang="de-AT" smtClean="0"/>
              <a:t>26.02.2026</a:t>
            </a:fld>
            <a:endParaRPr lang="de-AT"/>
          </a:p>
        </p:txBody>
      </p:sp>
      <p:sp>
        <p:nvSpPr>
          <p:cNvPr id="5" name="Fußzeilenplatzhalter 4">
            <a:extLst>
              <a:ext uri="{FF2B5EF4-FFF2-40B4-BE49-F238E27FC236}">
                <a16:creationId xmlns:a16="http://schemas.microsoft.com/office/drawing/2014/main" id="{1629901C-6C46-6FF6-DBDB-9154D444DF1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70CCFAE-5B88-DB78-3176-13A1E19C0006}"/>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3726137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E5E24D4-D5D4-D769-F6D8-9B638E92C918}"/>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5AB08CCA-B3CF-72A9-15B9-C2A2156341B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AC08C7A-7481-EC68-7717-ADC7554AEB4C}"/>
              </a:ext>
            </a:extLst>
          </p:cNvPr>
          <p:cNvSpPr>
            <a:spLocks noGrp="1"/>
          </p:cNvSpPr>
          <p:nvPr>
            <p:ph type="dt" sz="half" idx="10"/>
          </p:nvPr>
        </p:nvSpPr>
        <p:spPr/>
        <p:txBody>
          <a:bodyPr/>
          <a:lstStyle/>
          <a:p>
            <a:fld id="{4421E66A-95B0-484A-8E25-7FD39E8A42BB}" type="datetimeFigureOut">
              <a:rPr lang="de-AT" smtClean="0"/>
              <a:t>26.02.2026</a:t>
            </a:fld>
            <a:endParaRPr lang="de-AT"/>
          </a:p>
        </p:txBody>
      </p:sp>
      <p:sp>
        <p:nvSpPr>
          <p:cNvPr id="5" name="Fußzeilenplatzhalter 4">
            <a:extLst>
              <a:ext uri="{FF2B5EF4-FFF2-40B4-BE49-F238E27FC236}">
                <a16:creationId xmlns:a16="http://schemas.microsoft.com/office/drawing/2014/main" id="{7236F1F5-E812-061C-4A39-E30FFF8CD5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1E987B4-A885-FBEF-EBC8-163EAA66C7C0}"/>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2701271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e man am Besten mit dem Lehrmaterial arbeitet.">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2001F3A3-519B-43D6-FD3A-17C52F85434C}"/>
              </a:ext>
            </a:extLst>
          </p:cNvPr>
          <p:cNvGrpSpPr/>
          <p:nvPr userDrawn="1"/>
        </p:nvGrpSpPr>
        <p:grpSpPr>
          <a:xfrm>
            <a:off x="1" y="-7131"/>
            <a:ext cx="12191999" cy="126994"/>
            <a:chOff x="1" y="-7131"/>
            <a:chExt cx="12191999" cy="110545"/>
          </a:xfrm>
        </p:grpSpPr>
        <p:sp>
          <p:nvSpPr>
            <p:cNvPr id="15" name="Rechteck 14">
              <a:extLst>
                <a:ext uri="{FF2B5EF4-FFF2-40B4-BE49-F238E27FC236}">
                  <a16:creationId xmlns:a16="http://schemas.microsoft.com/office/drawing/2014/main" id="{2BE97E26-24B4-F2C8-2E0A-85F55B5BAD98}"/>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72408E4D-F11B-7BCB-06DE-D5B0AE4940FB}"/>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a:extLst>
                <a:ext uri="{FF2B5EF4-FFF2-40B4-BE49-F238E27FC236}">
                  <a16:creationId xmlns:a16="http://schemas.microsoft.com/office/drawing/2014/main" id="{976A3F15-324B-AD44-AA59-5F350003B208}"/>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7" name="Textfeld 6">
            <a:extLst>
              <a:ext uri="{FF2B5EF4-FFF2-40B4-BE49-F238E27FC236}">
                <a16:creationId xmlns:a16="http://schemas.microsoft.com/office/drawing/2014/main" id="{BF09F175-5BCE-EFD0-155B-F4D6E4525CAB}"/>
              </a:ext>
            </a:extLst>
          </p:cNvPr>
          <p:cNvSpPr txBox="1"/>
          <p:nvPr userDrawn="1"/>
        </p:nvSpPr>
        <p:spPr>
          <a:xfrm>
            <a:off x="1021976" y="1583765"/>
            <a:ext cx="10748748" cy="4885115"/>
          </a:xfrm>
          <a:prstGeom prst="rect">
            <a:avLst/>
          </a:prstGeom>
          <a:noFill/>
        </p:spPr>
        <p:txBody>
          <a:bodyPr wrap="square" rtlCol="0">
            <a:spAutoFit/>
          </a:bodyPr>
          <a:lstStyle/>
          <a:p>
            <a:pPr marL="285750" indent="-285750">
              <a:lnSpc>
                <a:spcPct val="120000"/>
              </a:lnSpc>
              <a:buClr>
                <a:srgbClr val="0A6169"/>
              </a:buClr>
              <a:buFont typeface="Wingdings" panose="05000000000000000000" pitchFamily="2" charset="2"/>
              <a:buChar char="§"/>
            </a:pPr>
            <a:r>
              <a:rPr lang="de-AT" sz="1600" b="1" dirty="0">
                <a:solidFill>
                  <a:srgbClr val="0A6169"/>
                </a:solidFill>
                <a:latin typeface="Mangal Pro" panose="00000500000000000000" pitchFamily="2" charset="0"/>
                <a:cs typeface="Mangal Pro" panose="00000500000000000000" pitchFamily="2" charset="0"/>
              </a:rPr>
              <a:t>Infoblatt:</a:t>
            </a:r>
            <a:r>
              <a:rPr lang="de-AT" sz="1600" dirty="0">
                <a:solidFill>
                  <a:srgbClr val="0A6169"/>
                </a:solidFill>
                <a:latin typeface="Mangal Pro" panose="00000500000000000000" pitchFamily="2" charset="0"/>
                <a:cs typeface="Mangal Pro" panose="00000500000000000000" pitchFamily="2" charset="0"/>
              </a:rPr>
              <a:t> </a:t>
            </a:r>
            <a:r>
              <a:rPr lang="de-AT" sz="1600" kern="1200" dirty="0">
                <a:solidFill>
                  <a:schemeClr val="tx1"/>
                </a:solidFill>
                <a:latin typeface="Mangal Pro" panose="00000500000000000000" pitchFamily="2" charset="0"/>
                <a:ea typeface="+mn-ea"/>
                <a:cs typeface="Mangal Pro" panose="00000500000000000000" pitchFamily="2" charset="0"/>
              </a:rPr>
              <a:t>Das Infoblatt bietet eine kompakte Übersicht, welche die Unterrichtsplanung erleichtert: Lernziele, Zielgruppen, Schwierigkeitsgrad, Methoden und Anknüpfungspunkte zum Lehrplan.</a:t>
            </a:r>
          </a:p>
          <a:p>
            <a:pPr marL="285750" indent="-285750">
              <a:lnSpc>
                <a:spcPct val="120000"/>
              </a:lnSpc>
              <a:buClr>
                <a:srgbClr val="0A6169"/>
              </a:buClr>
              <a:buFont typeface="Wingdings" panose="05000000000000000000" pitchFamily="2" charset="2"/>
              <a:buChar char="§"/>
            </a:pPr>
            <a:endParaRPr lang="de-AT" sz="1600" dirty="0">
              <a:latin typeface="Mangal Pro" panose="00000500000000000000" pitchFamily="2" charset="0"/>
              <a:cs typeface="Mangal Pro" panose="00000500000000000000" pitchFamily="2" charset="0"/>
            </a:endParaRPr>
          </a:p>
          <a:p>
            <a:pPr marL="285750" indent="-285750">
              <a:lnSpc>
                <a:spcPct val="120000"/>
              </a:lnSpc>
              <a:buClr>
                <a:srgbClr val="0A6169"/>
              </a:buClr>
              <a:buFont typeface="Wingdings" panose="05000000000000000000" pitchFamily="2" charset="2"/>
              <a:buChar char="§"/>
            </a:pPr>
            <a:r>
              <a:rPr lang="de-AT" sz="1600" b="1" dirty="0">
                <a:solidFill>
                  <a:srgbClr val="0A6169"/>
                </a:solidFill>
                <a:latin typeface="Mangal Pro" panose="00000500000000000000" pitchFamily="2" charset="0"/>
                <a:cs typeface="Mangal Pro" panose="00000500000000000000" pitchFamily="2" charset="0"/>
              </a:rPr>
              <a:t>Power Point: </a:t>
            </a:r>
            <a:r>
              <a:rPr lang="de-AT" sz="1600" dirty="0">
                <a:latin typeface="Mangal Pro" panose="00000500000000000000" pitchFamily="2" charset="0"/>
                <a:cs typeface="Mangal Pro" panose="00000500000000000000" pitchFamily="2" charset="0"/>
              </a:rPr>
              <a:t>Die Power-Point-Folien können unmittelbar im Unterricht eingesetzt werden. Zu jeder Folie finden Sie im Notizfeld Sprechtexte, Erklärungen und Quellenangaben. Aktivitätsfolien sind grün hinterlegt und beinhalten praktische Übungen, Videos und andere interaktive Elemente, die speziell für den Einsatz im Unterricht aufbereitet wurden. Die Materialien eignen sich durch den Volltext auch zum Selbststudium der Inhalte.</a:t>
            </a:r>
          </a:p>
          <a:p>
            <a:pPr marL="285750" indent="-285750">
              <a:lnSpc>
                <a:spcPct val="120000"/>
              </a:lnSpc>
              <a:buClr>
                <a:srgbClr val="0A6169"/>
              </a:buClr>
              <a:buFont typeface="Wingdings" panose="05000000000000000000" pitchFamily="2" charset="2"/>
              <a:buChar char="§"/>
            </a:pPr>
            <a:endParaRPr lang="de-AT" sz="1600" dirty="0">
              <a:latin typeface="Mangal Pro" panose="00000500000000000000" pitchFamily="2" charset="0"/>
              <a:cs typeface="Mangal Pro" panose="00000500000000000000" pitchFamily="2" charset="0"/>
            </a:endParaRPr>
          </a:p>
          <a:p>
            <a:pPr marL="285750" indent="-285750">
              <a:lnSpc>
                <a:spcPct val="120000"/>
              </a:lnSpc>
              <a:buClr>
                <a:srgbClr val="0A6169"/>
              </a:buClr>
              <a:buFont typeface="Wingdings" panose="05000000000000000000" pitchFamily="2" charset="2"/>
              <a:buChar char="§"/>
            </a:pPr>
            <a:r>
              <a:rPr lang="de-AT" sz="1600" b="1" dirty="0">
                <a:solidFill>
                  <a:srgbClr val="0A6169"/>
                </a:solidFill>
                <a:latin typeface="Mangal Pro" panose="00000500000000000000" pitchFamily="2" charset="0"/>
                <a:cs typeface="Mangal Pro" panose="00000500000000000000" pitchFamily="2" charset="0"/>
              </a:rPr>
              <a:t>Interaktive Übungen: </a:t>
            </a:r>
            <a:r>
              <a:rPr lang="de-AT" sz="1600" kern="1200" dirty="0">
                <a:solidFill>
                  <a:schemeClr val="tx1"/>
                </a:solidFill>
                <a:latin typeface="Mangal Pro" panose="00000500000000000000" pitchFamily="2" charset="0"/>
                <a:ea typeface="+mn-ea"/>
                <a:cs typeface="Mangal Pro" panose="00000500000000000000" pitchFamily="2" charset="0"/>
              </a:rPr>
              <a:t>Zusätzlich zu den interaktiven Übungen auf den farblich hinterlegten Folien, </a:t>
            </a:r>
            <a:r>
              <a:rPr lang="de-AT" sz="1600" dirty="0">
                <a:latin typeface="Mangal Pro" panose="00000500000000000000" pitchFamily="2" charset="0"/>
                <a:cs typeface="Mangal Pro" panose="00000500000000000000" pitchFamily="2" charset="0"/>
              </a:rPr>
              <a:t>finden Sie auf der Plattform </a:t>
            </a:r>
            <a:r>
              <a:rPr lang="de-AT" sz="1600" dirty="0">
                <a:latin typeface="Mangal Pro" panose="00000500000000000000" pitchFamily="2" charset="0"/>
                <a:cs typeface="Mangal Pro" panose="00000500000000000000" pitchFamily="2" charset="0"/>
                <a:hlinkClick r:id="rId2"/>
              </a:rPr>
              <a:t>www.retrans.at </a:t>
            </a:r>
            <a:r>
              <a:rPr lang="de-AT" sz="1600" dirty="0">
                <a:latin typeface="Mangal Pro" panose="00000500000000000000" pitchFamily="2" charset="0"/>
                <a:cs typeface="Mangal Pro" panose="00000500000000000000" pitchFamily="2" charset="0"/>
              </a:rPr>
              <a:t>ein große Auswahl an Case-Studies, ergänzenden Übungen, Videos und weiterführenden Links.</a:t>
            </a:r>
          </a:p>
          <a:p>
            <a:pPr marL="285750" indent="-285750">
              <a:lnSpc>
                <a:spcPct val="120000"/>
              </a:lnSpc>
              <a:buClr>
                <a:srgbClr val="0A6169"/>
              </a:buClr>
              <a:buFont typeface="Wingdings" panose="05000000000000000000" pitchFamily="2" charset="2"/>
              <a:buChar char="§"/>
            </a:pPr>
            <a:endParaRPr lang="de-AT" sz="1600" dirty="0">
              <a:latin typeface="Mangal Pro" panose="00000500000000000000" pitchFamily="2" charset="0"/>
              <a:cs typeface="Mangal Pro" panose="00000500000000000000" pitchFamily="2" charset="0"/>
            </a:endParaRPr>
          </a:p>
          <a:p>
            <a:pPr marL="285750" indent="-285750">
              <a:lnSpc>
                <a:spcPct val="120000"/>
              </a:lnSpc>
              <a:buClr>
                <a:srgbClr val="0A6169"/>
              </a:buClr>
              <a:buFont typeface="Wingdings" panose="05000000000000000000" pitchFamily="2" charset="2"/>
              <a:buChar char="§"/>
            </a:pPr>
            <a:r>
              <a:rPr lang="de-AT" sz="1600" b="1" dirty="0">
                <a:solidFill>
                  <a:srgbClr val="0A6169"/>
                </a:solidFill>
                <a:latin typeface="Mangal Pro" panose="00000500000000000000" pitchFamily="2" charset="0"/>
                <a:cs typeface="Mangal Pro" panose="00000500000000000000" pitchFamily="2" charset="0"/>
              </a:rPr>
              <a:t>Weiterführende Quellen:</a:t>
            </a:r>
            <a:r>
              <a:rPr lang="de-AT" sz="1600" dirty="0">
                <a:solidFill>
                  <a:srgbClr val="0A6169"/>
                </a:solidFill>
                <a:latin typeface="Mangal Pro" panose="00000500000000000000" pitchFamily="2" charset="0"/>
                <a:cs typeface="Mangal Pro" panose="00000500000000000000" pitchFamily="2" charset="0"/>
              </a:rPr>
              <a:t> </a:t>
            </a:r>
            <a:r>
              <a:rPr lang="de-AT" sz="1600" dirty="0">
                <a:latin typeface="Mangal Pro" panose="00000500000000000000" pitchFamily="2" charset="0"/>
                <a:cs typeface="Mangal Pro" panose="00000500000000000000" pitchFamily="2" charset="0"/>
              </a:rPr>
              <a:t>Am Ende eines jeden Unterkapitels findet sich eine Aufstellung der Literaturquellen.</a:t>
            </a:r>
          </a:p>
          <a:p>
            <a:endParaRPr lang="de-AT" dirty="0"/>
          </a:p>
        </p:txBody>
      </p:sp>
      <p:pic>
        <p:nvPicPr>
          <p:cNvPr id="3" name="Grafik 2">
            <a:extLst>
              <a:ext uri="{FF2B5EF4-FFF2-40B4-BE49-F238E27FC236}">
                <a16:creationId xmlns:a16="http://schemas.microsoft.com/office/drawing/2014/main" id="{002B5AD2-A7A1-0B4F-CC65-7F473DE7643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5763" y="293818"/>
            <a:ext cx="2713470" cy="754085"/>
          </a:xfrm>
          <a:prstGeom prst="rect">
            <a:avLst/>
          </a:prstGeom>
        </p:spPr>
      </p:pic>
      <p:sp>
        <p:nvSpPr>
          <p:cNvPr id="8" name="Textfeld 7">
            <a:extLst>
              <a:ext uri="{FF2B5EF4-FFF2-40B4-BE49-F238E27FC236}">
                <a16:creationId xmlns:a16="http://schemas.microsoft.com/office/drawing/2014/main" id="{CDAC4D10-0FB6-2BC0-41E5-6B40F4E3AE64}"/>
              </a:ext>
            </a:extLst>
          </p:cNvPr>
          <p:cNvSpPr txBox="1"/>
          <p:nvPr userDrawn="1"/>
        </p:nvSpPr>
        <p:spPr>
          <a:xfrm>
            <a:off x="3938555" y="582071"/>
            <a:ext cx="7641910" cy="400110"/>
          </a:xfrm>
          <a:prstGeom prst="rect">
            <a:avLst/>
          </a:prstGeom>
          <a:noFill/>
        </p:spPr>
        <p:txBody>
          <a:bodyPr wrap="square" rtlCol="0">
            <a:spAutoFit/>
          </a:bodyPr>
          <a:lstStyle/>
          <a:p>
            <a:r>
              <a:rPr lang="de-DE" sz="2000" b="1">
                <a:solidFill>
                  <a:srgbClr val="0A6169"/>
                </a:solidFill>
                <a:latin typeface="Mangal Pro" panose="00000500000000000000" pitchFamily="2" charset="0"/>
                <a:cs typeface="Mangal Pro" panose="00000500000000000000" pitchFamily="2" charset="0"/>
              </a:rPr>
              <a:t>Wie man am besten mit diesem Lehrmaterial arbeitet…</a:t>
            </a:r>
            <a:endParaRPr lang="de-AT" sz="2000" b="1">
              <a:solidFill>
                <a:srgbClr val="0A6169"/>
              </a:solidFill>
              <a:latin typeface="Mangal Pro" panose="00000500000000000000" pitchFamily="2" charset="0"/>
              <a:cs typeface="Mangal Pro" panose="00000500000000000000" pitchFamily="2" charset="0"/>
            </a:endParaRPr>
          </a:p>
        </p:txBody>
      </p:sp>
      <p:sp>
        <p:nvSpPr>
          <p:cNvPr id="4" name="Foliennummernplatzhalter 5">
            <a:extLst>
              <a:ext uri="{FF2B5EF4-FFF2-40B4-BE49-F238E27FC236}">
                <a16:creationId xmlns:a16="http://schemas.microsoft.com/office/drawing/2014/main" id="{4A92DA04-A1F7-0138-19D2-34DF6893290C}"/>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pic>
        <p:nvPicPr>
          <p:cNvPr id="5" name="Picture 4" descr="FHOOE">
            <a:extLst>
              <a:ext uri="{FF2B5EF4-FFF2-40B4-BE49-F238E27FC236}">
                <a16:creationId xmlns:a16="http://schemas.microsoft.com/office/drawing/2014/main" id="{AF186A85-EC84-9CE2-0D28-54B6B76920F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LOGISTIKUM - die Logistik-Kompetenz der FH OÖ in Steyr - VNL">
            <a:extLst>
              <a:ext uri="{FF2B5EF4-FFF2-40B4-BE49-F238E27FC236}">
                <a16:creationId xmlns:a16="http://schemas.microsoft.com/office/drawing/2014/main" id="{0FF864A9-986D-4051-02C4-BF0B406747E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8" name="Grafik 17" descr="Ein Bild, das Screenshot, Dunkelheit, Schwarz enthält.&#10;&#10;KI-generierte Inhalte können fehlerhaft sein.">
            <a:extLst>
              <a:ext uri="{FF2B5EF4-FFF2-40B4-BE49-F238E27FC236}">
                <a16:creationId xmlns:a16="http://schemas.microsoft.com/office/drawing/2014/main" id="{69802A50-770C-A553-EEC9-00B54C3E625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9" name="Grafik 18" descr="Ein Bild, das Text, Schrift, Grafiken, Logo enthält.&#10;&#10;KI-generierte Inhalte können fehlerhaft sein.">
            <a:extLst>
              <a:ext uri="{FF2B5EF4-FFF2-40B4-BE49-F238E27FC236}">
                <a16:creationId xmlns:a16="http://schemas.microsoft.com/office/drawing/2014/main" id="{3DA2B237-86DA-58D5-B66D-7AEFFB94A04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20" name="Grafik 19" descr="Ein Bild, das Grafiken, Symbol, Kunst, Farbigkeit enthält.&#10;&#10;KI-generierte Inhalte können fehlerhaft sein.">
            <a:extLst>
              <a:ext uri="{FF2B5EF4-FFF2-40B4-BE49-F238E27FC236}">
                <a16:creationId xmlns:a16="http://schemas.microsoft.com/office/drawing/2014/main" id="{0FB3F0F5-4980-39AC-D262-C30E3DEF4A1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21" name="Grafik 11" descr="Ein Bild, das Screenshot, Schrift, Symbol, Grafiken enthält.&#10;&#10;KI-generierte Inhalte können fehlerhaft sein.">
            <a:extLst>
              <a:ext uri="{FF2B5EF4-FFF2-40B4-BE49-F238E27FC236}">
                <a16:creationId xmlns:a16="http://schemas.microsoft.com/office/drawing/2014/main" id="{DDF57104-51F7-354D-8D4C-FCB0860BA488}"/>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383392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0">
              <a:srgbClr val="41D5E3">
                <a:lumMod val="33000"/>
                <a:lumOff val="67000"/>
              </a:srgbClr>
            </a:gs>
            <a:gs pos="38000">
              <a:srgbClr val="41D5E3">
                <a:alpha val="13000"/>
                <a:lumMod val="56000"/>
                <a:lumOff val="44000"/>
              </a:srgbClr>
            </a:gs>
          </a:gsLst>
          <a:lin ang="13500000" scaled="0"/>
        </a:gradFill>
        <a:effectLst/>
      </p:bgPr>
    </p:bg>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2" name="Grafik 1">
            <a:extLst>
              <a:ext uri="{FF2B5EF4-FFF2-40B4-BE49-F238E27FC236}">
                <a16:creationId xmlns:a16="http://schemas.microsoft.com/office/drawing/2014/main" id="{4D9EBBB0-585C-1A0F-3304-DC4FA6D169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9" name="Textfeld 8">
            <a:extLst>
              <a:ext uri="{FF2B5EF4-FFF2-40B4-BE49-F238E27FC236}">
                <a16:creationId xmlns:a16="http://schemas.microsoft.com/office/drawing/2014/main" id="{E88717DB-5911-777B-77EE-E9CDB3D424C5}"/>
              </a:ext>
            </a:extLst>
          </p:cNvPr>
          <p:cNvSpPr txBox="1"/>
          <p:nvPr userDrawn="1"/>
        </p:nvSpPr>
        <p:spPr>
          <a:xfrm>
            <a:off x="3938555" y="521336"/>
            <a:ext cx="7641910" cy="646331"/>
          </a:xfrm>
          <a:prstGeom prst="rect">
            <a:avLst/>
          </a:prstGeom>
          <a:noFill/>
        </p:spPr>
        <p:txBody>
          <a:bodyPr wrap="square" rtlCol="0">
            <a:spAutoFit/>
          </a:bodyPr>
          <a:lstStyle/>
          <a:p>
            <a:r>
              <a:rPr lang="de-DE" sz="3600" b="1">
                <a:solidFill>
                  <a:srgbClr val="0A6169"/>
                </a:solidFill>
                <a:latin typeface="Mangal Pro" panose="00000500000000000000" pitchFamily="2" charset="0"/>
                <a:cs typeface="Mangal Pro" panose="00000500000000000000" pitchFamily="2" charset="0"/>
              </a:rPr>
              <a:t>Agenda</a:t>
            </a:r>
            <a:endParaRPr lang="de-AT" sz="3600" b="1">
              <a:solidFill>
                <a:srgbClr val="0A6169"/>
              </a:solidFill>
              <a:latin typeface="Mangal Pro" panose="00000500000000000000" pitchFamily="2" charset="0"/>
              <a:cs typeface="Mangal Pro" panose="00000500000000000000" pitchFamily="2" charset="0"/>
            </a:endParaRPr>
          </a:p>
        </p:txBody>
      </p:sp>
      <p:sp>
        <p:nvSpPr>
          <p:cNvPr id="4" name="Foliennummernplatzhalter 5">
            <a:extLst>
              <a:ext uri="{FF2B5EF4-FFF2-40B4-BE49-F238E27FC236}">
                <a16:creationId xmlns:a16="http://schemas.microsoft.com/office/drawing/2014/main" id="{21C6D17C-F00A-2C9E-EC08-7C917B6D8FB7}"/>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pic>
        <p:nvPicPr>
          <p:cNvPr id="7" name="Picture 4" descr="FHOOE">
            <a:extLst>
              <a:ext uri="{FF2B5EF4-FFF2-40B4-BE49-F238E27FC236}">
                <a16:creationId xmlns:a16="http://schemas.microsoft.com/office/drawing/2014/main" id="{F7C2C498-9D6A-B86F-D358-DC5FD40E752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LOGISTIKUM - die Logistik-Kompetenz der FH OÖ in Steyr - VNL">
            <a:extLst>
              <a:ext uri="{FF2B5EF4-FFF2-40B4-BE49-F238E27FC236}">
                <a16:creationId xmlns:a16="http://schemas.microsoft.com/office/drawing/2014/main" id="{9E5D5017-443D-6DB3-ADF9-08D26B4368A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Ein Bild, das Screenshot, Dunkelheit, Schwarz enthält.&#10;&#10;KI-generierte Inhalte können fehlerhaft sein.">
            <a:extLst>
              <a:ext uri="{FF2B5EF4-FFF2-40B4-BE49-F238E27FC236}">
                <a16:creationId xmlns:a16="http://schemas.microsoft.com/office/drawing/2014/main" id="{1D2A5A4C-C0F5-99F4-14C1-7542B96274B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2" name="Grafik 11" descr="Ein Bild, das Text, Schrift, Grafiken, Logo enthält.&#10;&#10;KI-generierte Inhalte können fehlerhaft sein.">
            <a:extLst>
              <a:ext uri="{FF2B5EF4-FFF2-40B4-BE49-F238E27FC236}">
                <a16:creationId xmlns:a16="http://schemas.microsoft.com/office/drawing/2014/main" id="{6732C9C9-14E5-70C6-0C32-276432BE738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3" name="Grafik 12" descr="Ein Bild, das Grafiken, Symbol, Kunst, Farbigkeit enthält.&#10;&#10;KI-generierte Inhalte können fehlerhaft sein.">
            <a:extLst>
              <a:ext uri="{FF2B5EF4-FFF2-40B4-BE49-F238E27FC236}">
                <a16:creationId xmlns:a16="http://schemas.microsoft.com/office/drawing/2014/main" id="{C54CBAE6-5889-EFC3-C467-070AEABA933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4" name="Grafik 11" descr="Ein Bild, das Screenshot, Schrift, Symbol, Grafiken enthält.&#10;&#10;KI-generierte Inhalte können fehlerhaft sein.">
            <a:extLst>
              <a:ext uri="{FF2B5EF4-FFF2-40B4-BE49-F238E27FC236}">
                <a16:creationId xmlns:a16="http://schemas.microsoft.com/office/drawing/2014/main" id="{6B5F30E2-C24D-CFA5-3B55-0824621A759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2217325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sfoli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9D4C63B-424B-1742-E72E-66A899E96DC5}"/>
              </a:ext>
            </a:extLst>
          </p:cNvPr>
          <p:cNvSpPr>
            <a:spLocks noGrp="1"/>
          </p:cNvSpPr>
          <p:nvPr>
            <p:ph idx="1"/>
          </p:nvPr>
        </p:nvSpPr>
        <p:spPr>
          <a:xfrm>
            <a:off x="838200" y="1847284"/>
            <a:ext cx="10515600" cy="3911404"/>
          </a:xfrm>
        </p:spPr>
        <p:txBody>
          <a:bodyPr/>
          <a:lstStyle>
            <a:lvl1pPr marL="228600" indent="-228600">
              <a:buClr>
                <a:schemeClr val="accent4"/>
              </a:buClr>
              <a:buFont typeface="Wingdings" panose="05000000000000000000" pitchFamily="2" charset="2"/>
              <a:buChar char="§"/>
              <a:defRPr sz="2000">
                <a:latin typeface="Mangal Pro" panose="00000500000000000000" pitchFamily="2" charset="0"/>
                <a:cs typeface="Mangal Pro" panose="00000500000000000000" pitchFamily="2" charset="0"/>
              </a:defRPr>
            </a:lvl1pPr>
            <a:lvl2pPr marL="685800" indent="-228600">
              <a:buClr>
                <a:schemeClr val="accent4"/>
              </a:buClr>
              <a:buFont typeface="Wingdings" panose="05000000000000000000" pitchFamily="2" charset="2"/>
              <a:buChar char="§"/>
              <a:defRPr sz="1800">
                <a:latin typeface="Mangal Pro" panose="00000500000000000000" pitchFamily="2" charset="0"/>
                <a:cs typeface="Mangal Pro" panose="00000500000000000000" pitchFamily="2" charset="0"/>
              </a:defRPr>
            </a:lvl2pPr>
            <a:lvl3pPr marL="1143000" indent="-228600">
              <a:buClr>
                <a:schemeClr val="accent4"/>
              </a:buClr>
              <a:buFont typeface="Wingdings" panose="05000000000000000000" pitchFamily="2" charset="2"/>
              <a:buChar char="§"/>
              <a:defRPr sz="1600">
                <a:latin typeface="Mangal Pro" panose="00000500000000000000" pitchFamily="2" charset="0"/>
                <a:cs typeface="Mangal Pro" panose="00000500000000000000" pitchFamily="2" charset="0"/>
              </a:defRPr>
            </a:lvl3pPr>
            <a:lvl4pPr marL="16002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4pPr>
            <a:lvl5pPr marL="2057400" indent="-228600">
              <a:buClr>
                <a:schemeClr val="accent4"/>
              </a:buClr>
              <a:buFont typeface="Wingdings" panose="05000000000000000000" pitchFamily="2" charset="2"/>
              <a:buChar char="§"/>
              <a:defRPr sz="1200">
                <a:latin typeface="Mangal Pro" panose="00000500000000000000" pitchFamily="2" charset="0"/>
                <a:cs typeface="Mangal Pro" panose="00000500000000000000"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2" name="Titel 1">
            <a:extLst>
              <a:ext uri="{FF2B5EF4-FFF2-40B4-BE49-F238E27FC236}">
                <a16:creationId xmlns:a16="http://schemas.microsoft.com/office/drawing/2014/main" id="{6123347D-254B-C513-EC8C-4FD11AE7BC82}"/>
              </a:ext>
            </a:extLst>
          </p:cNvPr>
          <p:cNvSpPr>
            <a:spLocks noGrp="1"/>
          </p:cNvSpPr>
          <p:nvPr>
            <p:ph type="title"/>
          </p:nvPr>
        </p:nvSpPr>
        <p:spPr>
          <a:xfrm>
            <a:off x="4068952" y="347265"/>
            <a:ext cx="7701771" cy="1092900"/>
          </a:xfrm>
        </p:spPr>
        <p:txBody>
          <a:bodyPr>
            <a:normAutofit/>
          </a:bodyPr>
          <a:lstStyle>
            <a:lvl1pPr>
              <a:defRPr sz="3600" b="1">
                <a:solidFill>
                  <a:srgbClr val="0A6169"/>
                </a:solidFill>
                <a:latin typeface="Mangal Pro" panose="00000500000000000000" pitchFamily="2" charset="0"/>
                <a:cs typeface="Mangal Pro" panose="00000500000000000000" pitchFamily="2" charset="0"/>
              </a:defRPr>
            </a:lvl1pPr>
          </a:lstStyle>
          <a:p>
            <a:r>
              <a:rPr lang="de-DE"/>
              <a:t>Mastertitelformat bearbeiten</a:t>
            </a:r>
            <a:endParaRPr lang="de-AT"/>
          </a:p>
        </p:txBody>
      </p:sp>
      <p:grpSp>
        <p:nvGrpSpPr>
          <p:cNvPr id="14" name="Gruppieren 13">
            <a:extLst>
              <a:ext uri="{FF2B5EF4-FFF2-40B4-BE49-F238E27FC236}">
                <a16:creationId xmlns:a16="http://schemas.microsoft.com/office/drawing/2014/main" id="{2001F3A3-519B-43D6-FD3A-17C52F85434C}"/>
              </a:ext>
            </a:extLst>
          </p:cNvPr>
          <p:cNvGrpSpPr/>
          <p:nvPr userDrawn="1"/>
        </p:nvGrpSpPr>
        <p:grpSpPr>
          <a:xfrm>
            <a:off x="1" y="-7131"/>
            <a:ext cx="12191999" cy="126994"/>
            <a:chOff x="1" y="-7131"/>
            <a:chExt cx="12191999" cy="110545"/>
          </a:xfrm>
        </p:grpSpPr>
        <p:sp>
          <p:nvSpPr>
            <p:cNvPr id="15" name="Rechteck 14">
              <a:extLst>
                <a:ext uri="{FF2B5EF4-FFF2-40B4-BE49-F238E27FC236}">
                  <a16:creationId xmlns:a16="http://schemas.microsoft.com/office/drawing/2014/main" id="{2BE97E26-24B4-F2C8-2E0A-85F55B5BAD98}"/>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72408E4D-F11B-7BCB-06DE-D5B0AE4940FB}"/>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a:extLst>
                <a:ext uri="{FF2B5EF4-FFF2-40B4-BE49-F238E27FC236}">
                  <a16:creationId xmlns:a16="http://schemas.microsoft.com/office/drawing/2014/main" id="{976A3F15-324B-AD44-AA59-5F350003B208}"/>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5" name="Grafik 4">
            <a:extLst>
              <a:ext uri="{FF2B5EF4-FFF2-40B4-BE49-F238E27FC236}">
                <a16:creationId xmlns:a16="http://schemas.microsoft.com/office/drawing/2014/main" id="{82BC06C9-38C2-83E2-527D-1AEB0CB9B9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8" name="Foliennummernplatzhalter 5">
            <a:extLst>
              <a:ext uri="{FF2B5EF4-FFF2-40B4-BE49-F238E27FC236}">
                <a16:creationId xmlns:a16="http://schemas.microsoft.com/office/drawing/2014/main" id="{3B5FFB68-576D-8736-1E00-292352FC985D}"/>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pic>
        <p:nvPicPr>
          <p:cNvPr id="9" name="Picture 4" descr="FHOOE">
            <a:extLst>
              <a:ext uri="{FF2B5EF4-FFF2-40B4-BE49-F238E27FC236}">
                <a16:creationId xmlns:a16="http://schemas.microsoft.com/office/drawing/2014/main" id="{BC2BD861-D9F2-E605-0667-29CFEA7159F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LOGISTIKUM - die Logistik-Kompetenz der FH OÖ in Steyr - VNL">
            <a:extLst>
              <a:ext uri="{FF2B5EF4-FFF2-40B4-BE49-F238E27FC236}">
                <a16:creationId xmlns:a16="http://schemas.microsoft.com/office/drawing/2014/main" id="{15204AB5-4B4B-BDC3-8C0B-EA82F8CF006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descr="Ein Bild, das Screenshot, Dunkelheit, Schwarz enthält.&#10;&#10;KI-generierte Inhalte können fehlerhaft sein.">
            <a:extLst>
              <a:ext uri="{FF2B5EF4-FFF2-40B4-BE49-F238E27FC236}">
                <a16:creationId xmlns:a16="http://schemas.microsoft.com/office/drawing/2014/main" id="{B7C75A48-304D-4610-6968-DF88C38091C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2" name="Grafik 11" descr="Ein Bild, das Text, Schrift, Grafiken, Logo enthält.&#10;&#10;KI-generierte Inhalte können fehlerhaft sein.">
            <a:extLst>
              <a:ext uri="{FF2B5EF4-FFF2-40B4-BE49-F238E27FC236}">
                <a16:creationId xmlns:a16="http://schemas.microsoft.com/office/drawing/2014/main" id="{113F5CA6-79B8-3083-6CF4-B35143A0C2F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3" name="Grafik 12" descr="Ein Bild, das Grafiken, Symbol, Kunst, Farbigkeit enthält.&#10;&#10;KI-generierte Inhalte können fehlerhaft sein.">
            <a:extLst>
              <a:ext uri="{FF2B5EF4-FFF2-40B4-BE49-F238E27FC236}">
                <a16:creationId xmlns:a16="http://schemas.microsoft.com/office/drawing/2014/main" id="{60027D73-1BAF-3EFD-C646-136A4FA5009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8" name="Grafik 11" descr="Ein Bild, das Screenshot, Schrift, Symbol, Grafiken enthält.&#10;&#10;KI-generierte Inhalte können fehlerhaft sein.">
            <a:extLst>
              <a:ext uri="{FF2B5EF4-FFF2-40B4-BE49-F238E27FC236}">
                <a16:creationId xmlns:a16="http://schemas.microsoft.com/office/drawing/2014/main" id="{A5C3C9F4-8D96-4A70-4FFB-EFE49A81C2D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281252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ktivitätsfolie">
    <p:bg>
      <p:bgPr>
        <a:gradFill>
          <a:gsLst>
            <a:gs pos="0">
              <a:schemeClr val="accent2">
                <a:lumMod val="38000"/>
                <a:lumOff val="62000"/>
              </a:schemeClr>
            </a:gs>
            <a:gs pos="38000">
              <a:schemeClr val="accent2">
                <a:lumMod val="14000"/>
                <a:lumOff val="86000"/>
              </a:schemeClr>
            </a:gs>
          </a:gsLst>
          <a:lin ang="13500000" scaled="0"/>
        </a:gradFill>
        <a:effectLst/>
      </p:bgPr>
    </p:bg>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7" name="Titel 1">
            <a:extLst>
              <a:ext uri="{FF2B5EF4-FFF2-40B4-BE49-F238E27FC236}">
                <a16:creationId xmlns:a16="http://schemas.microsoft.com/office/drawing/2014/main" id="{2AF3C766-9A7D-EB73-FBCB-06695F4AD3C7}"/>
              </a:ext>
            </a:extLst>
          </p:cNvPr>
          <p:cNvSpPr>
            <a:spLocks noGrp="1"/>
          </p:cNvSpPr>
          <p:nvPr>
            <p:ph type="title" hasCustomPrompt="1"/>
          </p:nvPr>
        </p:nvSpPr>
        <p:spPr>
          <a:xfrm>
            <a:off x="4029814" y="347265"/>
            <a:ext cx="7740909" cy="1092900"/>
          </a:xfrm>
        </p:spPr>
        <p:txBody>
          <a:bodyPr>
            <a:normAutofit/>
          </a:bodyPr>
          <a:lstStyle>
            <a:lvl1pPr>
              <a:defRPr sz="3600" b="1">
                <a:solidFill>
                  <a:srgbClr val="0A6169"/>
                </a:solidFill>
                <a:latin typeface="Mangal Pro" panose="00000500000000000000" pitchFamily="2" charset="0"/>
                <a:cs typeface="Mangal Pro" panose="00000500000000000000" pitchFamily="2" charset="0"/>
              </a:defRPr>
            </a:lvl1pPr>
          </a:lstStyle>
          <a:p>
            <a:r>
              <a:rPr lang="de-DE"/>
              <a:t>Titel Aktivität xxx</a:t>
            </a:r>
            <a:endParaRPr lang="de-AT"/>
          </a:p>
        </p:txBody>
      </p:sp>
      <p:pic>
        <p:nvPicPr>
          <p:cNvPr id="11" name="Grafik 10" descr="Ein Bild, das Schwarz, Dunkelheit enthält.&#10;&#10;KI-generierte Inhalte können fehlerhaft sein.">
            <a:extLst>
              <a:ext uri="{FF2B5EF4-FFF2-40B4-BE49-F238E27FC236}">
                <a16:creationId xmlns:a16="http://schemas.microsoft.com/office/drawing/2014/main" id="{6D05E9DC-7749-06CD-E053-9A8036B4A8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830" y="2228659"/>
            <a:ext cx="2470842" cy="2470842"/>
          </a:xfrm>
          <a:prstGeom prst="rect">
            <a:avLst/>
          </a:prstGeom>
        </p:spPr>
      </p:pic>
      <p:sp>
        <p:nvSpPr>
          <p:cNvPr id="13" name="Textfeld 12">
            <a:extLst>
              <a:ext uri="{FF2B5EF4-FFF2-40B4-BE49-F238E27FC236}">
                <a16:creationId xmlns:a16="http://schemas.microsoft.com/office/drawing/2014/main" id="{A7A068EE-6D08-23B2-1780-BC45B46F02F5}"/>
              </a:ext>
            </a:extLst>
          </p:cNvPr>
          <p:cNvSpPr txBox="1"/>
          <p:nvPr userDrawn="1"/>
        </p:nvSpPr>
        <p:spPr>
          <a:xfrm>
            <a:off x="881535" y="6530909"/>
            <a:ext cx="1165926"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Flaticon</a:t>
            </a:r>
            <a:endParaRPr lang="de-AT" sz="800" dirty="0">
              <a:latin typeface="Mangal Pro" panose="00000500000000000000" pitchFamily="2" charset="0"/>
              <a:cs typeface="Mangal Pro" panose="00000500000000000000" pitchFamily="2" charset="0"/>
            </a:endParaRPr>
          </a:p>
        </p:txBody>
      </p:sp>
      <p:sp>
        <p:nvSpPr>
          <p:cNvPr id="16" name="Inhaltsplatzhalter 2">
            <a:extLst>
              <a:ext uri="{FF2B5EF4-FFF2-40B4-BE49-F238E27FC236}">
                <a16:creationId xmlns:a16="http://schemas.microsoft.com/office/drawing/2014/main" id="{BBD12A74-6AB4-75FC-003E-72A589DD3E9B}"/>
              </a:ext>
            </a:extLst>
          </p:cNvPr>
          <p:cNvSpPr>
            <a:spLocks noGrp="1"/>
          </p:cNvSpPr>
          <p:nvPr>
            <p:ph idx="1"/>
          </p:nvPr>
        </p:nvSpPr>
        <p:spPr>
          <a:xfrm>
            <a:off x="4029814" y="1685384"/>
            <a:ext cx="7740909" cy="4036728"/>
          </a:xfrm>
        </p:spPr>
        <p:txBody>
          <a:bodyPr/>
          <a:lstStyle>
            <a:lvl1pPr marL="228600" indent="-228600">
              <a:buClr>
                <a:schemeClr val="accent4"/>
              </a:buClr>
              <a:buFont typeface="Wingdings" panose="05000000000000000000" pitchFamily="2" charset="2"/>
              <a:buChar char="§"/>
              <a:defRPr sz="2000">
                <a:latin typeface="Mangal Pro" panose="00000500000000000000" pitchFamily="2" charset="0"/>
                <a:cs typeface="Mangal Pro" panose="00000500000000000000" pitchFamily="2" charset="0"/>
              </a:defRPr>
            </a:lvl1pPr>
            <a:lvl2pPr marL="685800" indent="-228600">
              <a:buClr>
                <a:schemeClr val="accent4"/>
              </a:buClr>
              <a:buFont typeface="Wingdings" panose="05000000000000000000" pitchFamily="2" charset="2"/>
              <a:buChar char="§"/>
              <a:defRPr sz="1800">
                <a:latin typeface="Mangal Pro" panose="00000500000000000000" pitchFamily="2" charset="0"/>
                <a:cs typeface="Mangal Pro" panose="00000500000000000000" pitchFamily="2" charset="0"/>
              </a:defRPr>
            </a:lvl2pPr>
            <a:lvl3pPr marL="1143000" indent="-228600">
              <a:buClr>
                <a:schemeClr val="accent4"/>
              </a:buClr>
              <a:buFont typeface="Wingdings" panose="05000000000000000000" pitchFamily="2" charset="2"/>
              <a:buChar char="§"/>
              <a:defRPr sz="1600">
                <a:latin typeface="Mangal Pro" panose="00000500000000000000" pitchFamily="2" charset="0"/>
                <a:cs typeface="Mangal Pro" panose="00000500000000000000" pitchFamily="2" charset="0"/>
              </a:defRPr>
            </a:lvl3pPr>
            <a:lvl4pPr marL="16002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4pPr>
            <a:lvl5pPr marL="2057400" indent="-228600">
              <a:buClr>
                <a:schemeClr val="accent4"/>
              </a:buClr>
              <a:buFont typeface="Wingdings" panose="05000000000000000000" pitchFamily="2" charset="2"/>
              <a:buChar char="§"/>
              <a:defRPr sz="1200">
                <a:latin typeface="Mangal Pro" panose="00000500000000000000" pitchFamily="2" charset="0"/>
                <a:cs typeface="Mangal Pro" panose="00000500000000000000"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pic>
        <p:nvPicPr>
          <p:cNvPr id="4" name="Grafik 3">
            <a:extLst>
              <a:ext uri="{FF2B5EF4-FFF2-40B4-BE49-F238E27FC236}">
                <a16:creationId xmlns:a16="http://schemas.microsoft.com/office/drawing/2014/main" id="{12AE6558-2252-F38A-5CB1-044A09B5556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5763" y="293818"/>
            <a:ext cx="2713470" cy="754085"/>
          </a:xfrm>
          <a:prstGeom prst="rect">
            <a:avLst/>
          </a:prstGeom>
        </p:spPr>
      </p:pic>
      <p:sp>
        <p:nvSpPr>
          <p:cNvPr id="8" name="Foliennummernplatzhalter 5">
            <a:extLst>
              <a:ext uri="{FF2B5EF4-FFF2-40B4-BE49-F238E27FC236}">
                <a16:creationId xmlns:a16="http://schemas.microsoft.com/office/drawing/2014/main" id="{10AF3D5E-DF28-3C80-EC61-138EBC86CAA8}"/>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pic>
        <p:nvPicPr>
          <p:cNvPr id="9" name="Picture 4" descr="FHOOE">
            <a:extLst>
              <a:ext uri="{FF2B5EF4-FFF2-40B4-BE49-F238E27FC236}">
                <a16:creationId xmlns:a16="http://schemas.microsoft.com/office/drawing/2014/main" id="{3260E9A0-8158-4D00-4471-DB72DA2E706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LOGISTIKUM - die Logistik-Kompetenz der FH OÖ in Steyr - VNL">
            <a:extLst>
              <a:ext uri="{FF2B5EF4-FFF2-40B4-BE49-F238E27FC236}">
                <a16:creationId xmlns:a16="http://schemas.microsoft.com/office/drawing/2014/main" id="{FBE3601E-03E2-0338-6099-762365A60A2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1" descr="Ein Bild, das Screenshot, Dunkelheit, Schwarz enthält.&#10;&#10;KI-generierte Inhalte können fehlerhaft sein.">
            <a:extLst>
              <a:ext uri="{FF2B5EF4-FFF2-40B4-BE49-F238E27FC236}">
                <a16:creationId xmlns:a16="http://schemas.microsoft.com/office/drawing/2014/main" id="{F79AD1D6-B7E9-7A0E-59BF-36804F87BDB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4" name="Grafik 13" descr="Ein Bild, das Text, Schrift, Grafiken, Logo enthält.&#10;&#10;KI-generierte Inhalte können fehlerhaft sein.">
            <a:extLst>
              <a:ext uri="{FF2B5EF4-FFF2-40B4-BE49-F238E27FC236}">
                <a16:creationId xmlns:a16="http://schemas.microsoft.com/office/drawing/2014/main" id="{B3A47A75-DA0E-AD9B-8D46-BDA33C08A36A}"/>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5" name="Grafik 14" descr="Ein Bild, das Grafiken, Symbol, Kunst, Farbigkeit enthält.&#10;&#10;KI-generierte Inhalte können fehlerhaft sein.">
            <a:extLst>
              <a:ext uri="{FF2B5EF4-FFF2-40B4-BE49-F238E27FC236}">
                <a16:creationId xmlns:a16="http://schemas.microsoft.com/office/drawing/2014/main" id="{39CE820B-CC01-B8A6-D82E-DC8A9182BCF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7" name="Grafik 11" descr="Ein Bild, das Screenshot, Schrift, Symbol, Grafiken enthält.&#10;&#10;KI-generierte Inhalte können fehlerhaft sein.">
            <a:extLst>
              <a:ext uri="{FF2B5EF4-FFF2-40B4-BE49-F238E27FC236}">
                <a16:creationId xmlns:a16="http://schemas.microsoft.com/office/drawing/2014/main" id="{D92628D6-AA94-AA55-DE68-E3E631FD7C0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3393382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teraturverzeichni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9D4C63B-424B-1742-E72E-66A899E96DC5}"/>
              </a:ext>
            </a:extLst>
          </p:cNvPr>
          <p:cNvSpPr>
            <a:spLocks noGrp="1"/>
          </p:cNvSpPr>
          <p:nvPr>
            <p:ph idx="1"/>
          </p:nvPr>
        </p:nvSpPr>
        <p:spPr>
          <a:xfrm>
            <a:off x="651256" y="1614120"/>
            <a:ext cx="10515600" cy="3911404"/>
          </a:xfrm>
        </p:spPr>
        <p:txBody>
          <a:bodyPr>
            <a:normAutofit/>
          </a:bodyPr>
          <a:lstStyle>
            <a:lvl1pPr marL="2286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1pPr>
            <a:lvl2pPr>
              <a:defRPr sz="1800">
                <a:latin typeface="Mangal Pro" panose="00000500000000000000" pitchFamily="2" charset="0"/>
                <a:cs typeface="Mangal Pro" panose="00000500000000000000" pitchFamily="2" charset="0"/>
              </a:defRPr>
            </a:lvl2pPr>
            <a:lvl3pPr>
              <a:defRPr sz="1600">
                <a:latin typeface="Mangal Pro" panose="00000500000000000000" pitchFamily="2" charset="0"/>
                <a:cs typeface="Mangal Pro" panose="00000500000000000000" pitchFamily="2" charset="0"/>
              </a:defRPr>
            </a:lvl3pPr>
            <a:lvl4pPr>
              <a:defRPr sz="1400">
                <a:latin typeface="Mangal Pro" panose="00000500000000000000" pitchFamily="2" charset="0"/>
                <a:cs typeface="Mangal Pro" panose="00000500000000000000" pitchFamily="2" charset="0"/>
              </a:defRPr>
            </a:lvl4pPr>
            <a:lvl5pPr>
              <a:defRPr sz="1200">
                <a:latin typeface="Mangal Pro" panose="00000500000000000000" pitchFamily="2" charset="0"/>
                <a:cs typeface="Mangal Pro" panose="00000500000000000000" pitchFamily="2" charset="0"/>
              </a:defRPr>
            </a:lvl5pPr>
          </a:lstStyle>
          <a:p>
            <a:pPr lvl="0"/>
            <a:r>
              <a:rPr lang="de-DE"/>
              <a:t>Mastertextformat bearbeiten</a:t>
            </a:r>
          </a:p>
        </p:txBody>
      </p:sp>
      <p:grpSp>
        <p:nvGrpSpPr>
          <p:cNvPr id="14" name="Gruppieren 13">
            <a:extLst>
              <a:ext uri="{FF2B5EF4-FFF2-40B4-BE49-F238E27FC236}">
                <a16:creationId xmlns:a16="http://schemas.microsoft.com/office/drawing/2014/main" id="{2001F3A3-519B-43D6-FD3A-17C52F85434C}"/>
              </a:ext>
            </a:extLst>
          </p:cNvPr>
          <p:cNvGrpSpPr/>
          <p:nvPr userDrawn="1"/>
        </p:nvGrpSpPr>
        <p:grpSpPr>
          <a:xfrm>
            <a:off x="1" y="-7131"/>
            <a:ext cx="12191999" cy="126994"/>
            <a:chOff x="1" y="-7131"/>
            <a:chExt cx="12191999" cy="110545"/>
          </a:xfrm>
        </p:grpSpPr>
        <p:sp>
          <p:nvSpPr>
            <p:cNvPr id="15" name="Rechteck 14">
              <a:extLst>
                <a:ext uri="{FF2B5EF4-FFF2-40B4-BE49-F238E27FC236}">
                  <a16:creationId xmlns:a16="http://schemas.microsoft.com/office/drawing/2014/main" id="{2BE97E26-24B4-F2C8-2E0A-85F55B5BAD98}"/>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72408E4D-F11B-7BCB-06DE-D5B0AE4940FB}"/>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a:extLst>
                <a:ext uri="{FF2B5EF4-FFF2-40B4-BE49-F238E27FC236}">
                  <a16:creationId xmlns:a16="http://schemas.microsoft.com/office/drawing/2014/main" id="{976A3F15-324B-AD44-AA59-5F350003B208}"/>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7" name="Grafik 6">
            <a:extLst>
              <a:ext uri="{FF2B5EF4-FFF2-40B4-BE49-F238E27FC236}">
                <a16:creationId xmlns:a16="http://schemas.microsoft.com/office/drawing/2014/main" id="{736C7AFB-1EF4-6FCE-02AF-FF561DC341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4" name="Textfeld 3">
            <a:extLst>
              <a:ext uri="{FF2B5EF4-FFF2-40B4-BE49-F238E27FC236}">
                <a16:creationId xmlns:a16="http://schemas.microsoft.com/office/drawing/2014/main" id="{936F217A-7C1B-0ED2-02D0-DC1555DE4826}"/>
              </a:ext>
            </a:extLst>
          </p:cNvPr>
          <p:cNvSpPr txBox="1"/>
          <p:nvPr userDrawn="1"/>
        </p:nvSpPr>
        <p:spPr>
          <a:xfrm>
            <a:off x="3938555" y="539265"/>
            <a:ext cx="7641910" cy="646331"/>
          </a:xfrm>
          <a:prstGeom prst="rect">
            <a:avLst/>
          </a:prstGeom>
          <a:noFill/>
        </p:spPr>
        <p:txBody>
          <a:bodyPr wrap="square" rtlCol="0">
            <a:spAutoFit/>
          </a:bodyPr>
          <a:lstStyle/>
          <a:p>
            <a:r>
              <a:rPr lang="de-DE" sz="3600" b="1">
                <a:solidFill>
                  <a:srgbClr val="0A6169"/>
                </a:solidFill>
                <a:latin typeface="Mangal Pro" panose="00000500000000000000" pitchFamily="2" charset="0"/>
                <a:cs typeface="Mangal Pro" panose="00000500000000000000" pitchFamily="2" charset="0"/>
              </a:rPr>
              <a:t>Literaturverzeichnis</a:t>
            </a:r>
            <a:endParaRPr lang="de-AT" sz="3600" b="1">
              <a:solidFill>
                <a:srgbClr val="0A6169"/>
              </a:solidFill>
              <a:latin typeface="Mangal Pro" panose="00000500000000000000" pitchFamily="2" charset="0"/>
              <a:cs typeface="Mangal Pro" panose="00000500000000000000" pitchFamily="2" charset="0"/>
            </a:endParaRPr>
          </a:p>
        </p:txBody>
      </p:sp>
      <p:sp>
        <p:nvSpPr>
          <p:cNvPr id="5" name="Foliennummernplatzhalter 5">
            <a:extLst>
              <a:ext uri="{FF2B5EF4-FFF2-40B4-BE49-F238E27FC236}">
                <a16:creationId xmlns:a16="http://schemas.microsoft.com/office/drawing/2014/main" id="{8F8304A2-F6B5-3104-0698-BCFC93A6CF31}"/>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pic>
        <p:nvPicPr>
          <p:cNvPr id="8" name="Picture 4" descr="FHOOE">
            <a:extLst>
              <a:ext uri="{FF2B5EF4-FFF2-40B4-BE49-F238E27FC236}">
                <a16:creationId xmlns:a16="http://schemas.microsoft.com/office/drawing/2014/main" id="{13506CFC-6A73-C6E8-607A-1DD831437AD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LOGISTIKUM - die Logistik-Kompetenz der FH OÖ in Steyr - VNL">
            <a:extLst>
              <a:ext uri="{FF2B5EF4-FFF2-40B4-BE49-F238E27FC236}">
                <a16:creationId xmlns:a16="http://schemas.microsoft.com/office/drawing/2014/main" id="{3C22FA93-937A-E0AA-9193-096192E107E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descr="Ein Bild, das Screenshot, Dunkelheit, Schwarz enthält.&#10;&#10;KI-generierte Inhalte können fehlerhaft sein.">
            <a:extLst>
              <a:ext uri="{FF2B5EF4-FFF2-40B4-BE49-F238E27FC236}">
                <a16:creationId xmlns:a16="http://schemas.microsoft.com/office/drawing/2014/main" id="{55205946-B3D0-3B19-C585-2F5DF6F5F52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2" name="Grafik 11" descr="Ein Bild, das Text, Schrift, Grafiken, Logo enthält.&#10;&#10;KI-generierte Inhalte können fehlerhaft sein.">
            <a:extLst>
              <a:ext uri="{FF2B5EF4-FFF2-40B4-BE49-F238E27FC236}">
                <a16:creationId xmlns:a16="http://schemas.microsoft.com/office/drawing/2014/main" id="{E6363A8B-4ECB-2A19-9184-41F775F734F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3" name="Grafik 12" descr="Ein Bild, das Grafiken, Symbol, Kunst, Farbigkeit enthält.&#10;&#10;KI-generierte Inhalte können fehlerhaft sein.">
            <a:extLst>
              <a:ext uri="{FF2B5EF4-FFF2-40B4-BE49-F238E27FC236}">
                <a16:creationId xmlns:a16="http://schemas.microsoft.com/office/drawing/2014/main" id="{A44D7B2C-22C5-FA54-FAA5-4C229B2ECD7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8" name="Grafik 11" descr="Ein Bild, das Screenshot, Schrift, Symbol, Grafiken enthält.&#10;&#10;KI-generierte Inhalte können fehlerhaft sein.">
            <a:extLst>
              <a:ext uri="{FF2B5EF4-FFF2-40B4-BE49-F238E27FC236}">
                <a16:creationId xmlns:a16="http://schemas.microsoft.com/office/drawing/2014/main" id="{0C84D5D1-DF60-A21C-02D7-A8ADA673415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Tree>
    <p:extLst>
      <p:ext uri="{BB962C8B-B14F-4D97-AF65-F5344CB8AC3E}">
        <p14:creationId xmlns:p14="http://schemas.microsoft.com/office/powerpoint/2010/main" val="2504129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D2DEE4-19FC-C82E-E0B6-A583A484F1E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4101E946-D99A-345F-7B11-1D8982AEC4A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E156DC9-2B17-62A2-DFC8-BD0540F1FCAA}"/>
              </a:ext>
            </a:extLst>
          </p:cNvPr>
          <p:cNvSpPr>
            <a:spLocks noGrp="1"/>
          </p:cNvSpPr>
          <p:nvPr>
            <p:ph type="dt" sz="half" idx="10"/>
          </p:nvPr>
        </p:nvSpPr>
        <p:spPr/>
        <p:txBody>
          <a:bodyPr/>
          <a:lstStyle/>
          <a:p>
            <a:fld id="{4421E66A-95B0-484A-8E25-7FD39E8A42BB}" type="datetimeFigureOut">
              <a:rPr lang="de-AT" smtClean="0"/>
              <a:t>26.02.2026</a:t>
            </a:fld>
            <a:endParaRPr lang="de-AT"/>
          </a:p>
        </p:txBody>
      </p:sp>
      <p:sp>
        <p:nvSpPr>
          <p:cNvPr id="5" name="Fußzeilenplatzhalter 4">
            <a:extLst>
              <a:ext uri="{FF2B5EF4-FFF2-40B4-BE49-F238E27FC236}">
                <a16:creationId xmlns:a16="http://schemas.microsoft.com/office/drawing/2014/main" id="{1AEBF143-2A7A-BF05-A919-7FE87DD090F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90B2815-029D-6A1A-2CAE-9DDB4504FACC}"/>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1650542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BB7E2E-B84C-6650-EBF6-34BA474DA257}"/>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05930216-46BB-F0D1-96EC-6D8ECF2CC35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F666289C-C5EC-5116-BD1B-FC11AC7809B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F4D1368F-7743-EFF4-0B13-4C6D0D18EB80}"/>
              </a:ext>
            </a:extLst>
          </p:cNvPr>
          <p:cNvSpPr>
            <a:spLocks noGrp="1"/>
          </p:cNvSpPr>
          <p:nvPr>
            <p:ph type="dt" sz="half" idx="10"/>
          </p:nvPr>
        </p:nvSpPr>
        <p:spPr/>
        <p:txBody>
          <a:bodyPr/>
          <a:lstStyle/>
          <a:p>
            <a:fld id="{4421E66A-95B0-484A-8E25-7FD39E8A42BB}" type="datetimeFigureOut">
              <a:rPr lang="de-AT" smtClean="0"/>
              <a:t>26.02.2026</a:t>
            </a:fld>
            <a:endParaRPr lang="de-AT"/>
          </a:p>
        </p:txBody>
      </p:sp>
      <p:sp>
        <p:nvSpPr>
          <p:cNvPr id="6" name="Fußzeilenplatzhalter 5">
            <a:extLst>
              <a:ext uri="{FF2B5EF4-FFF2-40B4-BE49-F238E27FC236}">
                <a16:creationId xmlns:a16="http://schemas.microsoft.com/office/drawing/2014/main" id="{DFEE547A-89E1-E9A6-F7B3-41759328B75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EE87D863-B4AA-BD6B-B95F-7BA9313C25BF}"/>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1914425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F08E2-6943-92D9-AC42-4809B572ECE6}"/>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74EEC460-3C40-5674-E637-506FE68389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3A3FC21-CBA5-D367-90EA-6353C8E775A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D987CADE-0E46-9FFF-4A73-267D5A8AD2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35EA5D8-3414-10BE-3227-5B4479D5516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3D9B0326-A410-88A5-B13F-BE185257E886}"/>
              </a:ext>
            </a:extLst>
          </p:cNvPr>
          <p:cNvSpPr>
            <a:spLocks noGrp="1"/>
          </p:cNvSpPr>
          <p:nvPr>
            <p:ph type="dt" sz="half" idx="10"/>
          </p:nvPr>
        </p:nvSpPr>
        <p:spPr/>
        <p:txBody>
          <a:bodyPr/>
          <a:lstStyle/>
          <a:p>
            <a:fld id="{4421E66A-95B0-484A-8E25-7FD39E8A42BB}" type="datetimeFigureOut">
              <a:rPr lang="de-AT" smtClean="0"/>
              <a:t>26.02.2026</a:t>
            </a:fld>
            <a:endParaRPr lang="de-AT"/>
          </a:p>
        </p:txBody>
      </p:sp>
      <p:sp>
        <p:nvSpPr>
          <p:cNvPr id="8" name="Fußzeilenplatzhalter 7">
            <a:extLst>
              <a:ext uri="{FF2B5EF4-FFF2-40B4-BE49-F238E27FC236}">
                <a16:creationId xmlns:a16="http://schemas.microsoft.com/office/drawing/2014/main" id="{8EBD943D-C8D1-1283-C7B6-A0CE268752C3}"/>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6AAEC77F-D925-4EA1-78C4-0DE95F5AF660}"/>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2445919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00093C1-EE86-EE24-534B-7B58745B25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439879A-3C36-05CC-8758-30E56EA51D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B6F21E0-05DF-8935-7CE4-2B85D0CC37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21E66A-95B0-484A-8E25-7FD39E8A42BB}" type="datetimeFigureOut">
              <a:rPr lang="de-AT" smtClean="0"/>
              <a:t>26.02.2026</a:t>
            </a:fld>
            <a:endParaRPr lang="de-AT"/>
          </a:p>
        </p:txBody>
      </p:sp>
      <p:sp>
        <p:nvSpPr>
          <p:cNvPr id="5" name="Fußzeilenplatzhalter 4">
            <a:extLst>
              <a:ext uri="{FF2B5EF4-FFF2-40B4-BE49-F238E27FC236}">
                <a16:creationId xmlns:a16="http://schemas.microsoft.com/office/drawing/2014/main" id="{1E680486-0BA8-634F-E9C0-56AF14A62A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FB591023-D4F9-08FC-B6B5-A21837BC36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37B8D8A-113D-4D28-A7D1-C42E9470BC67}" type="slidenum">
              <a:rPr lang="de-AT" smtClean="0"/>
              <a:t>‹Nr.›</a:t>
            </a:fld>
            <a:endParaRPr lang="de-AT"/>
          </a:p>
        </p:txBody>
      </p:sp>
    </p:spTree>
    <p:extLst>
      <p:ext uri="{BB962C8B-B14F-4D97-AF65-F5344CB8AC3E}">
        <p14:creationId xmlns:p14="http://schemas.microsoft.com/office/powerpoint/2010/main" val="71073478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8" r:id="rId3"/>
    <p:sldLayoutId id="2147483667" r:id="rId4"/>
    <p:sldLayoutId id="2147483665" r:id="rId5"/>
    <p:sldLayoutId id="2147483663"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R_IXUH1_YKI?si=pNVurj7Pkxv7oJvD"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youtu.be/lCyfeakfGrA?si=lPFOiNNA4kf33kqx"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IFz_N_DI2fQ?si=vWYV8JriCkVg2C6Y"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youtu.be/XpkNlSM1to4?si=hoBtDDJePG3yUwYb" TargetMode="External"/><Relationship Id="rId5" Type="http://schemas.openxmlformats.org/officeDocument/2006/relationships/hyperlink" Target="https://youtu.be/1OjE7PP60Ak?si=6BEG7gImBtTRu5bQ" TargetMode="External"/><Relationship Id="rId4" Type="http://schemas.openxmlformats.org/officeDocument/2006/relationships/hyperlink" Target="https://youtu.be/D7CMIVQFMn0?si=6-axKn_Tx8UjFlLK"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30.xml.rels><?xml version="1.0" encoding="UTF-8" standalone="yes"?>
<Relationships xmlns="http://schemas.openxmlformats.org/package/2006/relationships"><Relationship Id="rId3" Type="http://schemas.openxmlformats.org/officeDocument/2006/relationships/hyperlink" Target="mailto:retrans@fh-steyr.at" TargetMode="External"/><Relationship Id="rId2" Type="http://schemas.openxmlformats.org/officeDocument/2006/relationships/hyperlink" Target="http://www.retrans.at/" TargetMode="External"/><Relationship Id="rId1" Type="http://schemas.openxmlformats.org/officeDocument/2006/relationships/slideLayout" Target="../slideLayouts/slideLayout1.xml"/><Relationship Id="rId4" Type="http://schemas.openxmlformats.org/officeDocument/2006/relationships/hyperlink" Target="mailto:retrans@fh-vie.ac.at"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creativecommons.org/licenses/by/4.0/deed.de"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lpi.worldbank.org/" TargetMode="External"/><Relationship Id="rId2" Type="http://schemas.openxmlformats.org/officeDocument/2006/relationships/hyperlink" Target="https://www.austrianlogistics.at/" TargetMode="External"/><Relationship Id="rId1" Type="http://schemas.openxmlformats.org/officeDocument/2006/relationships/slideLayout" Target="../slideLayouts/slideLayout6.xml"/><Relationship Id="rId4" Type="http://schemas.openxmlformats.org/officeDocument/2006/relationships/hyperlink" Target="https://lpi.worldbank.org/sites/default/files/2023-04/LPI_2023_report_with_layout.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1D5E3">
                <a:lumMod val="33000"/>
                <a:lumOff val="67000"/>
              </a:srgbClr>
            </a:gs>
            <a:gs pos="38000">
              <a:srgbClr val="41D5E3">
                <a:lumMod val="56000"/>
                <a:lumOff val="44000"/>
                <a:alpha val="13000"/>
              </a:srgbClr>
            </a:gs>
          </a:gsLst>
          <a:lin ang="135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CA3606-529C-D2D3-E0E1-F3A01C187EC1}"/>
              </a:ext>
            </a:extLst>
          </p:cNvPr>
          <p:cNvSpPr>
            <a:spLocks noGrp="1"/>
          </p:cNvSpPr>
          <p:nvPr>
            <p:ph type="ctrTitle"/>
          </p:nvPr>
        </p:nvSpPr>
        <p:spPr/>
        <p:txBody>
          <a:bodyPr/>
          <a:lstStyle/>
          <a:p>
            <a:r>
              <a:rPr lang="de-AT" dirty="0"/>
              <a:t>Karriere in der Logistik</a:t>
            </a:r>
          </a:p>
        </p:txBody>
      </p:sp>
      <p:sp>
        <p:nvSpPr>
          <p:cNvPr id="3" name="Untertitel 2">
            <a:extLst>
              <a:ext uri="{FF2B5EF4-FFF2-40B4-BE49-F238E27FC236}">
                <a16:creationId xmlns:a16="http://schemas.microsoft.com/office/drawing/2014/main" id="{0B96ACDD-8537-C1C2-9433-0CDA4A8135F8}"/>
              </a:ext>
            </a:extLst>
          </p:cNvPr>
          <p:cNvSpPr>
            <a:spLocks noGrp="1"/>
          </p:cNvSpPr>
          <p:nvPr>
            <p:ph type="subTitle" idx="1"/>
          </p:nvPr>
        </p:nvSpPr>
        <p:spPr/>
        <p:txBody>
          <a:bodyPr/>
          <a:lstStyle/>
          <a:p>
            <a:r>
              <a:rPr lang="de-AT" dirty="0"/>
              <a:t>Wie du etwas in der Logistik bewegen kannst</a:t>
            </a:r>
          </a:p>
        </p:txBody>
      </p:sp>
    </p:spTree>
    <p:extLst>
      <p:ext uri="{BB962C8B-B14F-4D97-AF65-F5344CB8AC3E}">
        <p14:creationId xmlns:p14="http://schemas.microsoft.com/office/powerpoint/2010/main" val="2743143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24264-764A-CC6E-B50E-796951F3FBA9}"/>
            </a:ext>
          </a:extLst>
        </p:cNvPr>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D8617582-A031-7C92-3B86-61FE742B8886}"/>
              </a:ext>
            </a:extLst>
          </p:cNvPr>
          <p:cNvGraphicFramePr/>
          <p:nvPr>
            <p:extLst>
              <p:ext uri="{D42A27DB-BD31-4B8C-83A1-F6EECF244321}">
                <p14:modId xmlns:p14="http://schemas.microsoft.com/office/powerpoint/2010/main" val="3190169956"/>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2738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9D8ACF-4506-3982-97C6-C013931F55E4}"/>
              </a:ext>
            </a:extLst>
          </p:cNvPr>
          <p:cNvSpPr>
            <a:spLocks noGrp="1"/>
          </p:cNvSpPr>
          <p:nvPr>
            <p:ph type="title"/>
          </p:nvPr>
        </p:nvSpPr>
        <p:spPr/>
        <p:txBody>
          <a:bodyPr>
            <a:normAutofit/>
          </a:bodyPr>
          <a:lstStyle/>
          <a:p>
            <a:r>
              <a:rPr lang="de-AT" sz="3000" dirty="0"/>
              <a:t>Berufsbilder in der Logistik (Auswahl)</a:t>
            </a:r>
          </a:p>
        </p:txBody>
      </p:sp>
      <p:sp>
        <p:nvSpPr>
          <p:cNvPr id="3" name="Inhaltsplatzhalter 2">
            <a:extLst>
              <a:ext uri="{FF2B5EF4-FFF2-40B4-BE49-F238E27FC236}">
                <a16:creationId xmlns:a16="http://schemas.microsoft.com/office/drawing/2014/main" id="{4363A1F4-3061-1934-34F5-3E412ACEE2EC}"/>
              </a:ext>
            </a:extLst>
          </p:cNvPr>
          <p:cNvSpPr>
            <a:spLocks noGrp="1"/>
          </p:cNvSpPr>
          <p:nvPr>
            <p:ph idx="1"/>
          </p:nvPr>
        </p:nvSpPr>
        <p:spPr>
          <a:xfrm>
            <a:off x="838200" y="1847284"/>
            <a:ext cx="5257800" cy="3911404"/>
          </a:xfrm>
        </p:spPr>
        <p:txBody>
          <a:bodyPr>
            <a:normAutofit/>
          </a:bodyPr>
          <a:lstStyle/>
          <a:p>
            <a:r>
              <a:rPr lang="de-AT" dirty="0" err="1"/>
              <a:t>Berufskraftfahrer:in</a:t>
            </a:r>
            <a:endParaRPr lang="de-AT" dirty="0"/>
          </a:p>
          <a:p>
            <a:r>
              <a:rPr lang="de-AT" dirty="0" err="1"/>
              <a:t>Betriebslogistikkaufmann:frau</a:t>
            </a:r>
            <a:r>
              <a:rPr lang="de-AT" dirty="0"/>
              <a:t> </a:t>
            </a:r>
          </a:p>
          <a:p>
            <a:r>
              <a:rPr lang="de-AT" dirty="0" err="1"/>
              <a:t>Einkäufer:in</a:t>
            </a:r>
            <a:endParaRPr lang="de-AT" dirty="0"/>
          </a:p>
          <a:p>
            <a:r>
              <a:rPr lang="de-AT" dirty="0" err="1"/>
              <a:t>Großhandelskaufmann:frau</a:t>
            </a:r>
            <a:endParaRPr lang="de-AT" dirty="0"/>
          </a:p>
          <a:p>
            <a:r>
              <a:rPr lang="de-AT" dirty="0" err="1"/>
              <a:t>Industriekaufmann:frau</a:t>
            </a:r>
            <a:endParaRPr lang="de-AT" dirty="0"/>
          </a:p>
          <a:p>
            <a:r>
              <a:rPr lang="de-AT" dirty="0" err="1"/>
              <a:t>Speditionskaufmann:frau</a:t>
            </a:r>
            <a:endParaRPr lang="de-AT" dirty="0"/>
          </a:p>
          <a:p>
            <a:endParaRPr lang="de-AT" dirty="0"/>
          </a:p>
          <a:p>
            <a:r>
              <a:rPr lang="de-AT" dirty="0"/>
              <a:t>Und viele mehr…</a:t>
            </a:r>
          </a:p>
        </p:txBody>
      </p:sp>
      <p:sp>
        <p:nvSpPr>
          <p:cNvPr id="8" name="Inhaltsplatzhalter 2">
            <a:extLst>
              <a:ext uri="{FF2B5EF4-FFF2-40B4-BE49-F238E27FC236}">
                <a16:creationId xmlns:a16="http://schemas.microsoft.com/office/drawing/2014/main" id="{B6213906-B67E-3F83-4ACB-64A7BABAC43F}"/>
              </a:ext>
            </a:extLst>
          </p:cNvPr>
          <p:cNvSpPr txBox="1">
            <a:spLocks/>
          </p:cNvSpPr>
          <p:nvPr/>
        </p:nvSpPr>
        <p:spPr>
          <a:xfrm>
            <a:off x="6096000" y="1847284"/>
            <a:ext cx="5257800" cy="39114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000" kern="1200">
                <a:solidFill>
                  <a:schemeClr val="tx1"/>
                </a:solidFill>
                <a:latin typeface="Mangal Pro" panose="00000500000000000000" pitchFamily="2" charset="0"/>
                <a:ea typeface="+mn-ea"/>
                <a:cs typeface="Mangal Pro" panose="00000500000000000000" pitchFamily="2" charset="0"/>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angal Pro" panose="00000500000000000000" pitchFamily="2" charset="0"/>
                <a:ea typeface="+mn-ea"/>
                <a:cs typeface="Mangal Pro" panose="00000500000000000000" pitchFamily="2" charset="0"/>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1600" kern="1200">
                <a:solidFill>
                  <a:schemeClr val="tx1"/>
                </a:solidFill>
                <a:latin typeface="Mangal Pro" panose="00000500000000000000" pitchFamily="2" charset="0"/>
                <a:ea typeface="+mn-ea"/>
                <a:cs typeface="Mangal Pro" panose="00000500000000000000" pitchFamily="2" charset="0"/>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400" kern="1200">
                <a:solidFill>
                  <a:schemeClr val="tx1"/>
                </a:solidFill>
                <a:latin typeface="Mangal Pro" panose="00000500000000000000" pitchFamily="2" charset="0"/>
                <a:ea typeface="+mn-ea"/>
                <a:cs typeface="Mangal Pro" panose="00000500000000000000" pitchFamily="2" charset="0"/>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200" kern="1200">
                <a:solidFill>
                  <a:schemeClr val="tx1"/>
                </a:solidFill>
                <a:latin typeface="Mangal Pro" panose="00000500000000000000" pitchFamily="2" charset="0"/>
                <a:ea typeface="+mn-ea"/>
                <a:cs typeface="Mangal Pro"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AT" dirty="0" err="1"/>
              <a:t>Logistikmanager:in</a:t>
            </a:r>
            <a:endParaRPr lang="de-AT" dirty="0"/>
          </a:p>
          <a:p>
            <a:r>
              <a:rPr lang="de-AT" dirty="0" err="1"/>
              <a:t>Supply-Chain-Manager:in</a:t>
            </a:r>
            <a:endParaRPr lang="de-AT" dirty="0"/>
          </a:p>
          <a:p>
            <a:r>
              <a:rPr lang="de-AT" dirty="0" err="1"/>
              <a:t>Transportmanager:in</a:t>
            </a:r>
            <a:endParaRPr lang="de-AT" dirty="0"/>
          </a:p>
          <a:p>
            <a:r>
              <a:rPr lang="de-AT" dirty="0" err="1"/>
              <a:t>Mobilitätsberater:in</a:t>
            </a:r>
            <a:endParaRPr lang="de-AT" dirty="0"/>
          </a:p>
          <a:p>
            <a:r>
              <a:rPr lang="de-AT" dirty="0" err="1"/>
              <a:t>E‑Commerce‑Logistikmanager:in</a:t>
            </a:r>
            <a:endParaRPr lang="de-AT" dirty="0"/>
          </a:p>
          <a:p>
            <a:r>
              <a:rPr lang="de-AT" dirty="0"/>
              <a:t>Strategische Logistikleitung</a:t>
            </a:r>
          </a:p>
          <a:p>
            <a:r>
              <a:rPr lang="de-AT" dirty="0"/>
              <a:t>Internationales Logistikmanagement</a:t>
            </a:r>
          </a:p>
          <a:p>
            <a:r>
              <a:rPr lang="de-AT" dirty="0"/>
              <a:t>Logistik‑Controlling, digitale Logistik, Prozessmanagement</a:t>
            </a:r>
          </a:p>
        </p:txBody>
      </p:sp>
    </p:spTree>
    <p:extLst>
      <p:ext uri="{BB962C8B-B14F-4D97-AF65-F5344CB8AC3E}">
        <p14:creationId xmlns:p14="http://schemas.microsoft.com/office/powerpoint/2010/main" val="792455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B2E925-91A0-281D-DBC1-AE6F52696099}"/>
              </a:ext>
            </a:extLst>
          </p:cNvPr>
          <p:cNvSpPr>
            <a:spLocks noGrp="1"/>
          </p:cNvSpPr>
          <p:nvPr>
            <p:ph type="title"/>
          </p:nvPr>
        </p:nvSpPr>
        <p:spPr/>
        <p:txBody>
          <a:bodyPr>
            <a:normAutofit fontScale="90000"/>
          </a:bodyPr>
          <a:lstStyle/>
          <a:p>
            <a:br>
              <a:rPr lang="de-AT" dirty="0"/>
            </a:br>
            <a:r>
              <a:rPr lang="de-AT" dirty="0"/>
              <a:t>Videos „</a:t>
            </a:r>
            <a:r>
              <a:rPr lang="de-AT" dirty="0" err="1"/>
              <a:t>One</a:t>
            </a:r>
            <a:r>
              <a:rPr lang="de-AT" dirty="0"/>
              <a:t> </a:t>
            </a:r>
            <a:r>
              <a:rPr lang="de-AT" dirty="0" err="1"/>
              <a:t>day</a:t>
            </a:r>
            <a:r>
              <a:rPr lang="de-AT" dirty="0"/>
              <a:t> in a </a:t>
            </a:r>
            <a:r>
              <a:rPr lang="de-AT" dirty="0" err="1"/>
              <a:t>job</a:t>
            </a:r>
            <a:r>
              <a:rPr lang="de-AT" dirty="0"/>
              <a:t>“</a:t>
            </a:r>
            <a:br>
              <a:rPr lang="de-AT" dirty="0"/>
            </a:br>
            <a:r>
              <a:rPr lang="de-AT" dirty="0"/>
              <a:t>bei den ÖBB</a:t>
            </a:r>
          </a:p>
        </p:txBody>
      </p:sp>
      <p:sp>
        <p:nvSpPr>
          <p:cNvPr id="3" name="Inhaltsplatzhalter 2">
            <a:extLst>
              <a:ext uri="{FF2B5EF4-FFF2-40B4-BE49-F238E27FC236}">
                <a16:creationId xmlns:a16="http://schemas.microsoft.com/office/drawing/2014/main" id="{A318AA57-52C9-B377-D91B-67B3FCAA1FD3}"/>
              </a:ext>
            </a:extLst>
          </p:cNvPr>
          <p:cNvSpPr>
            <a:spLocks noGrp="1"/>
          </p:cNvSpPr>
          <p:nvPr>
            <p:ph idx="1"/>
          </p:nvPr>
        </p:nvSpPr>
        <p:spPr/>
        <p:txBody>
          <a:bodyPr/>
          <a:lstStyle/>
          <a:p>
            <a:endParaRPr lang="de-AT" dirty="0"/>
          </a:p>
          <a:p>
            <a:r>
              <a:rPr lang="de-AT" dirty="0" err="1"/>
              <a:t>Triebfahrzeugführer:in</a:t>
            </a:r>
            <a:br>
              <a:rPr lang="de-AT" dirty="0"/>
            </a:br>
            <a:r>
              <a:rPr lang="de-AT" dirty="0">
                <a:hlinkClick r:id="rId3"/>
              </a:rPr>
              <a:t>https://youtu.be/R_IXUH1_YKI?si=pNVurj7Pkxv7oJvD</a:t>
            </a:r>
            <a:endParaRPr lang="de-AT" dirty="0"/>
          </a:p>
          <a:p>
            <a:endParaRPr lang="de-AT" dirty="0"/>
          </a:p>
          <a:p>
            <a:r>
              <a:rPr lang="de-AT" dirty="0" err="1"/>
              <a:t>Zugbegleiter:in</a:t>
            </a:r>
            <a:br>
              <a:rPr lang="de-AT" dirty="0"/>
            </a:br>
            <a:r>
              <a:rPr lang="de-AT" dirty="0">
                <a:hlinkClick r:id="rId4"/>
              </a:rPr>
              <a:t>https://youtu.be/lCyfeakfGrA?si=lPFOiNNA4kf33kqx</a:t>
            </a:r>
            <a:endParaRPr lang="de-AT" dirty="0"/>
          </a:p>
          <a:p>
            <a:pPr marL="0" indent="0">
              <a:buNone/>
            </a:pPr>
            <a:endParaRPr lang="de-AT" dirty="0"/>
          </a:p>
          <a:p>
            <a:r>
              <a:rPr lang="de-AT" dirty="0"/>
              <a:t>Diskussionsfragen:</a:t>
            </a:r>
            <a:br>
              <a:rPr lang="de-AT" dirty="0"/>
            </a:br>
            <a:r>
              <a:rPr lang="de-AT" dirty="0"/>
              <a:t>Was verbindet diese beiden Berufe?</a:t>
            </a:r>
            <a:br>
              <a:rPr lang="de-AT" dirty="0"/>
            </a:br>
            <a:r>
              <a:rPr lang="de-AT" dirty="0"/>
              <a:t>Wo unterscheiden sie sich?</a:t>
            </a:r>
            <a:br>
              <a:rPr lang="de-AT" dirty="0"/>
            </a:br>
            <a:r>
              <a:rPr lang="de-AT" dirty="0"/>
              <a:t>Welche Fähigkeiten braucht man für diese Berufe?</a:t>
            </a:r>
          </a:p>
        </p:txBody>
      </p:sp>
    </p:spTree>
    <p:extLst>
      <p:ext uri="{BB962C8B-B14F-4D97-AF65-F5344CB8AC3E}">
        <p14:creationId xmlns:p14="http://schemas.microsoft.com/office/powerpoint/2010/main" val="1887036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073C25-6594-A2AA-F3D9-6443E23691BC}"/>
              </a:ext>
            </a:extLst>
          </p:cNvPr>
          <p:cNvSpPr>
            <a:spLocks noGrp="1"/>
          </p:cNvSpPr>
          <p:nvPr>
            <p:ph type="title"/>
          </p:nvPr>
        </p:nvSpPr>
        <p:spPr/>
        <p:txBody>
          <a:bodyPr>
            <a:normAutofit/>
          </a:bodyPr>
          <a:lstStyle/>
          <a:p>
            <a:r>
              <a:rPr lang="de-AT" sz="3200" dirty="0"/>
              <a:t>Videos „1 Minute 1 Job“</a:t>
            </a:r>
            <a:br>
              <a:rPr lang="de-AT" sz="3200" dirty="0"/>
            </a:br>
            <a:r>
              <a:rPr lang="de-AT" sz="3200" dirty="0"/>
              <a:t>bei der Österreichischen Post</a:t>
            </a:r>
          </a:p>
        </p:txBody>
      </p:sp>
      <p:sp>
        <p:nvSpPr>
          <p:cNvPr id="3" name="Inhaltsplatzhalter 2">
            <a:extLst>
              <a:ext uri="{FF2B5EF4-FFF2-40B4-BE49-F238E27FC236}">
                <a16:creationId xmlns:a16="http://schemas.microsoft.com/office/drawing/2014/main" id="{024A4E1E-ED69-6157-CE15-2BB34701498E}"/>
              </a:ext>
            </a:extLst>
          </p:cNvPr>
          <p:cNvSpPr>
            <a:spLocks noGrp="1"/>
          </p:cNvSpPr>
          <p:nvPr>
            <p:ph idx="1"/>
          </p:nvPr>
        </p:nvSpPr>
        <p:spPr/>
        <p:txBody>
          <a:bodyPr>
            <a:normAutofit/>
          </a:bodyPr>
          <a:lstStyle/>
          <a:p>
            <a:r>
              <a:rPr lang="de-AT" dirty="0" err="1"/>
              <a:t>Postler:in</a:t>
            </a:r>
            <a:r>
              <a:rPr lang="de-AT" dirty="0"/>
              <a:t> in der Logistik</a:t>
            </a:r>
            <a:br>
              <a:rPr lang="de-AT" dirty="0"/>
            </a:br>
            <a:r>
              <a:rPr lang="de-AT" dirty="0">
                <a:hlinkClick r:id="rId3"/>
              </a:rPr>
              <a:t>https://youtu.be/IFz_N_DI2fQ?si=vWYV8JriCkVg2C6Y</a:t>
            </a:r>
            <a:r>
              <a:rPr lang="de-AT" dirty="0"/>
              <a:t> </a:t>
            </a:r>
          </a:p>
          <a:p>
            <a:r>
              <a:rPr lang="de-AT" dirty="0" err="1"/>
              <a:t>Postler:in</a:t>
            </a:r>
            <a:r>
              <a:rPr lang="de-AT" dirty="0"/>
              <a:t> in der Filiale</a:t>
            </a:r>
            <a:br>
              <a:rPr lang="de-AT" dirty="0"/>
            </a:br>
            <a:r>
              <a:rPr lang="de-AT" dirty="0">
                <a:hlinkClick r:id="rId4"/>
              </a:rPr>
              <a:t>https://youtu.be/D7CMIVQFMn0?si=6-axKn_Tx8UjFlLK</a:t>
            </a:r>
            <a:r>
              <a:rPr lang="de-AT" dirty="0"/>
              <a:t> </a:t>
            </a:r>
          </a:p>
          <a:p>
            <a:r>
              <a:rPr lang="de-AT" dirty="0" err="1"/>
              <a:t>LKW-Fahrer:in</a:t>
            </a:r>
            <a:br>
              <a:rPr lang="de-AT" dirty="0"/>
            </a:br>
            <a:r>
              <a:rPr lang="de-AT" dirty="0">
                <a:hlinkClick r:id="rId5"/>
              </a:rPr>
              <a:t>https://youtu.be/1OjE7PP60Ak?si=6BEG7gImBtTRu5bQ</a:t>
            </a:r>
            <a:r>
              <a:rPr lang="de-AT" dirty="0"/>
              <a:t> </a:t>
            </a:r>
          </a:p>
          <a:p>
            <a:r>
              <a:rPr lang="de-AT" dirty="0" err="1"/>
              <a:t>Zusteller:in</a:t>
            </a:r>
            <a:br>
              <a:rPr lang="de-AT" dirty="0"/>
            </a:br>
            <a:r>
              <a:rPr lang="de-AT" dirty="0">
                <a:hlinkClick r:id="rId6"/>
              </a:rPr>
              <a:t>https://youtu.be/XpkNlSM1to4?si=hoBtDDJePG3yUwYb</a:t>
            </a:r>
            <a:r>
              <a:rPr lang="de-AT" dirty="0"/>
              <a:t> </a:t>
            </a:r>
          </a:p>
          <a:p>
            <a:r>
              <a:rPr lang="de-AT" dirty="0"/>
              <a:t>Diskussionsfragen:</a:t>
            </a:r>
            <a:br>
              <a:rPr lang="de-AT" dirty="0"/>
            </a:br>
            <a:r>
              <a:rPr lang="de-AT" dirty="0"/>
              <a:t>Was verbindet diese Berufe?</a:t>
            </a:r>
            <a:br>
              <a:rPr lang="de-AT" dirty="0"/>
            </a:br>
            <a:r>
              <a:rPr lang="de-AT" dirty="0"/>
              <a:t>Wo unterscheiden sie sich?</a:t>
            </a:r>
            <a:br>
              <a:rPr lang="de-AT" dirty="0"/>
            </a:br>
            <a:r>
              <a:rPr lang="de-AT" dirty="0"/>
              <a:t>Welche Fähigkeiten braucht man für diese Berufe?</a:t>
            </a:r>
          </a:p>
          <a:p>
            <a:endParaRPr lang="de-AT" dirty="0"/>
          </a:p>
        </p:txBody>
      </p:sp>
    </p:spTree>
    <p:extLst>
      <p:ext uri="{BB962C8B-B14F-4D97-AF65-F5344CB8AC3E}">
        <p14:creationId xmlns:p14="http://schemas.microsoft.com/office/powerpoint/2010/main" val="594739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E8AD2-3533-7458-B823-4A12089A765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8962569-2A06-2887-4767-11F51BC3D8FC}"/>
              </a:ext>
            </a:extLst>
          </p:cNvPr>
          <p:cNvSpPr>
            <a:spLocks noGrp="1"/>
          </p:cNvSpPr>
          <p:nvPr>
            <p:ph type="title"/>
          </p:nvPr>
        </p:nvSpPr>
        <p:spPr/>
        <p:txBody>
          <a:bodyPr/>
          <a:lstStyle/>
          <a:p>
            <a:r>
              <a:rPr lang="de-AT" dirty="0"/>
              <a:t>Übung „Berufe-Memory“</a:t>
            </a:r>
          </a:p>
        </p:txBody>
      </p:sp>
      <p:sp>
        <p:nvSpPr>
          <p:cNvPr id="3" name="Inhaltsplatzhalter 2">
            <a:extLst>
              <a:ext uri="{FF2B5EF4-FFF2-40B4-BE49-F238E27FC236}">
                <a16:creationId xmlns:a16="http://schemas.microsoft.com/office/drawing/2014/main" id="{DEFBD4F1-E793-5FAD-B8C4-BC899670C7F7}"/>
              </a:ext>
            </a:extLst>
          </p:cNvPr>
          <p:cNvSpPr>
            <a:spLocks noGrp="1"/>
          </p:cNvSpPr>
          <p:nvPr>
            <p:ph idx="1"/>
          </p:nvPr>
        </p:nvSpPr>
        <p:spPr/>
        <p:txBody>
          <a:bodyPr>
            <a:normAutofit fontScale="92500" lnSpcReduction="10000"/>
          </a:bodyPr>
          <a:lstStyle/>
          <a:p>
            <a:r>
              <a:rPr lang="de-AT" dirty="0"/>
              <a:t>Alle Karten werden gemischt und verdeckt auf dem Tisch ausgelegt.</a:t>
            </a:r>
          </a:p>
          <a:p>
            <a:r>
              <a:rPr lang="de-AT" dirty="0"/>
              <a:t>Die </a:t>
            </a:r>
            <a:r>
              <a:rPr lang="de-AT" dirty="0" err="1"/>
              <a:t>Spieler:innen</a:t>
            </a:r>
            <a:r>
              <a:rPr lang="de-AT" dirty="0"/>
              <a:t> decken abwechselnd zwei Karten auf.</a:t>
            </a:r>
          </a:p>
          <a:p>
            <a:r>
              <a:rPr lang="de-AT" dirty="0"/>
              <a:t>Zeigen die Karten einen Beruf und die dazu passende Beschreibung, darf die Person sie behalten und ist noch einmal an der Reihe. </a:t>
            </a:r>
          </a:p>
          <a:p>
            <a:r>
              <a:rPr lang="de-AT" dirty="0"/>
              <a:t>Passen die Karten nicht zusammen, werden sie wieder verdeckt an dieselbe Stelle gelegt.</a:t>
            </a:r>
          </a:p>
          <a:p>
            <a:r>
              <a:rPr lang="de-AT" dirty="0"/>
              <a:t>Das Spiel endet, wenn alle Paare gefunden wurden.</a:t>
            </a:r>
          </a:p>
          <a:p>
            <a:r>
              <a:rPr lang="de-AT" dirty="0"/>
              <a:t>Gewonnen hat die Person mit den meisten Paaren.</a:t>
            </a:r>
          </a:p>
          <a:p>
            <a:endParaRPr lang="de-AT" dirty="0"/>
          </a:p>
          <a:p>
            <a:r>
              <a:rPr lang="de-AT" dirty="0"/>
              <a:t>Sonderform: Erklärt eure gefundenen Paare! Warum ist die Beschreibung passend zum Beruf?</a:t>
            </a:r>
          </a:p>
        </p:txBody>
      </p:sp>
    </p:spTree>
    <p:extLst>
      <p:ext uri="{BB962C8B-B14F-4D97-AF65-F5344CB8AC3E}">
        <p14:creationId xmlns:p14="http://schemas.microsoft.com/office/powerpoint/2010/main" val="1940101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F5740A-9FEF-8ACE-C846-103E2BBD0102}"/>
              </a:ext>
            </a:extLst>
          </p:cNvPr>
          <p:cNvSpPr>
            <a:spLocks noGrp="1"/>
          </p:cNvSpPr>
          <p:nvPr>
            <p:ph type="title"/>
          </p:nvPr>
        </p:nvSpPr>
        <p:spPr/>
        <p:txBody>
          <a:bodyPr/>
          <a:lstStyle/>
          <a:p>
            <a:r>
              <a:rPr lang="de-AT" dirty="0"/>
              <a:t>Übung „Wir suchen </a:t>
            </a:r>
            <a:r>
              <a:rPr lang="de-AT" dirty="0" err="1"/>
              <a:t>eine:n</a:t>
            </a:r>
            <a:r>
              <a:rPr lang="de-AT" dirty="0"/>
              <a:t> …“</a:t>
            </a:r>
          </a:p>
        </p:txBody>
      </p:sp>
      <p:sp>
        <p:nvSpPr>
          <p:cNvPr id="3" name="Inhaltsplatzhalter 2">
            <a:extLst>
              <a:ext uri="{FF2B5EF4-FFF2-40B4-BE49-F238E27FC236}">
                <a16:creationId xmlns:a16="http://schemas.microsoft.com/office/drawing/2014/main" id="{8A3C2549-D54C-285B-BF57-378A17CF774C}"/>
              </a:ext>
            </a:extLst>
          </p:cNvPr>
          <p:cNvSpPr>
            <a:spLocks noGrp="1"/>
          </p:cNvSpPr>
          <p:nvPr>
            <p:ph idx="1"/>
          </p:nvPr>
        </p:nvSpPr>
        <p:spPr/>
        <p:txBody>
          <a:bodyPr>
            <a:normAutofit fontScale="92500" lnSpcReduction="10000"/>
          </a:bodyPr>
          <a:lstStyle/>
          <a:p>
            <a:endParaRPr lang="de-AT" dirty="0"/>
          </a:p>
          <a:p>
            <a:r>
              <a:rPr lang="de-AT" dirty="0"/>
              <a:t>Einzel- oder Gruppenaktivität</a:t>
            </a:r>
          </a:p>
          <a:p>
            <a:r>
              <a:rPr lang="de-AT" dirty="0"/>
              <a:t>Jede Gruppe bekommt einen Logistikberuf zugeteilt oder zieht ein Kärtchen</a:t>
            </a:r>
          </a:p>
          <a:p>
            <a:r>
              <a:rPr lang="de-AT" dirty="0"/>
              <a:t>Aufgabe: Profilerstellung für ein ausführliches Online-Job-Inserat</a:t>
            </a:r>
            <a:br>
              <a:rPr lang="de-AT" dirty="0"/>
            </a:br>
            <a:br>
              <a:rPr lang="de-AT" dirty="0"/>
            </a:br>
            <a:r>
              <a:rPr lang="de-AT" b="1" u="sng" dirty="0"/>
              <a:t>„Die Firma </a:t>
            </a:r>
            <a:r>
              <a:rPr lang="de-AT" b="1" u="sng" dirty="0" err="1"/>
              <a:t>ReTrans</a:t>
            </a:r>
            <a:r>
              <a:rPr lang="de-AT" b="1" u="sng" dirty="0"/>
              <a:t> sucht </a:t>
            </a:r>
            <a:r>
              <a:rPr lang="de-AT" b="1" u="sng" dirty="0" err="1"/>
              <a:t>eine:n</a:t>
            </a:r>
            <a:r>
              <a:rPr lang="de-AT" b="1" u="sng" dirty="0"/>
              <a:t> …“</a:t>
            </a:r>
          </a:p>
          <a:p>
            <a:r>
              <a:rPr lang="de-AT" dirty="0"/>
              <a:t>Fragestellungen:</a:t>
            </a:r>
            <a:br>
              <a:rPr lang="de-AT" dirty="0"/>
            </a:br>
            <a:r>
              <a:rPr lang="de-AT" dirty="0"/>
              <a:t>Was sind die wesentlichen Fähigkeiten, die für diesen Beruf heutzutage benötigt werden?</a:t>
            </a:r>
            <a:br>
              <a:rPr lang="de-AT" dirty="0"/>
            </a:br>
            <a:r>
              <a:rPr lang="de-AT" dirty="0"/>
              <a:t>Welche Weiterbildungen könnte das Unternehmen anbieten?</a:t>
            </a:r>
            <a:br>
              <a:rPr lang="de-AT" dirty="0"/>
            </a:br>
            <a:r>
              <a:rPr lang="de-AT" dirty="0"/>
              <a:t>Was macht den Beruf so attraktiv?</a:t>
            </a:r>
            <a:br>
              <a:rPr lang="de-AT" dirty="0"/>
            </a:br>
            <a:r>
              <a:rPr lang="de-AT" dirty="0"/>
              <a:t>Was werde ich ihn Zukunft in diesem Beruf machen können? </a:t>
            </a:r>
          </a:p>
        </p:txBody>
      </p:sp>
    </p:spTree>
    <p:extLst>
      <p:ext uri="{BB962C8B-B14F-4D97-AF65-F5344CB8AC3E}">
        <p14:creationId xmlns:p14="http://schemas.microsoft.com/office/powerpoint/2010/main" val="3518268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9EE94-EBCC-2143-3990-46F2EAFD6D5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1A142BE-C15E-09CA-FCCA-2607C58F4EC1}"/>
              </a:ext>
            </a:extLst>
          </p:cNvPr>
          <p:cNvSpPr>
            <a:spLocks noGrp="1"/>
          </p:cNvSpPr>
          <p:nvPr>
            <p:ph type="title"/>
          </p:nvPr>
        </p:nvSpPr>
        <p:spPr/>
        <p:txBody>
          <a:bodyPr/>
          <a:lstStyle/>
          <a:p>
            <a:r>
              <a:rPr lang="de-AT" dirty="0"/>
              <a:t>Übung „Ich frage </a:t>
            </a:r>
            <a:r>
              <a:rPr lang="de-AT" dirty="0" err="1"/>
              <a:t>eine:n</a:t>
            </a:r>
            <a:r>
              <a:rPr lang="de-AT" dirty="0"/>
              <a:t> …“</a:t>
            </a:r>
          </a:p>
        </p:txBody>
      </p:sp>
      <p:sp>
        <p:nvSpPr>
          <p:cNvPr id="3" name="Inhaltsplatzhalter 2">
            <a:extLst>
              <a:ext uri="{FF2B5EF4-FFF2-40B4-BE49-F238E27FC236}">
                <a16:creationId xmlns:a16="http://schemas.microsoft.com/office/drawing/2014/main" id="{438C9CBF-9CBE-44BD-81B5-9741B57E978A}"/>
              </a:ext>
            </a:extLst>
          </p:cNvPr>
          <p:cNvSpPr>
            <a:spLocks noGrp="1"/>
          </p:cNvSpPr>
          <p:nvPr>
            <p:ph idx="1"/>
          </p:nvPr>
        </p:nvSpPr>
        <p:spPr/>
        <p:txBody>
          <a:bodyPr>
            <a:normAutofit/>
          </a:bodyPr>
          <a:lstStyle/>
          <a:p>
            <a:r>
              <a:rPr lang="de-AT" dirty="0"/>
              <a:t>Einzel- oder Gruppenaktivität</a:t>
            </a:r>
          </a:p>
          <a:p>
            <a:r>
              <a:rPr lang="de-AT" dirty="0"/>
              <a:t>Jede Gruppe bekommt einen Logistikberuf zugeteilt oder zieht ein Kärtchen</a:t>
            </a:r>
          </a:p>
          <a:p>
            <a:r>
              <a:rPr lang="de-AT" dirty="0"/>
              <a:t>Aufgabe: Suche nach einem Unternehmen, in dem eine Person in dem entsprechenden Beruf arbeitet</a:t>
            </a:r>
          </a:p>
          <a:p>
            <a:r>
              <a:rPr lang="de-AT" dirty="0"/>
              <a:t>Fragen für Interviewtermine ausarbeiten. Was möchte ich von dieser Person über deren Beruf erfahren?</a:t>
            </a:r>
          </a:p>
          <a:p>
            <a:r>
              <a:rPr lang="de-AT" dirty="0"/>
              <a:t>Vorgehensweise: </a:t>
            </a:r>
            <a:r>
              <a:rPr lang="de-AT" dirty="0" err="1"/>
              <a:t>Schüler:innen</a:t>
            </a:r>
            <a:r>
              <a:rPr lang="de-AT" dirty="0"/>
              <a:t> vereinbaren selbstständig Live-Interviewtermine durch Kontakt mit HR Abteilungen und Fachpersonal</a:t>
            </a:r>
          </a:p>
          <a:p>
            <a:r>
              <a:rPr lang="de-AT" dirty="0"/>
              <a:t>Lernziele: Selbstorganisation, Gesprächsführung, "echte" Kontaktaufnahme in die Wirtschaft</a:t>
            </a:r>
          </a:p>
        </p:txBody>
      </p:sp>
    </p:spTree>
    <p:extLst>
      <p:ext uri="{BB962C8B-B14F-4D97-AF65-F5344CB8AC3E}">
        <p14:creationId xmlns:p14="http://schemas.microsoft.com/office/powerpoint/2010/main" val="3270174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DD6E9-96F3-8ACD-8AD0-A876861D55CD}"/>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2CB2008F-B738-EFED-1839-40468DADD32F}"/>
              </a:ext>
            </a:extLst>
          </p:cNvPr>
          <p:cNvSpPr>
            <a:spLocks noGrp="1"/>
          </p:cNvSpPr>
          <p:nvPr>
            <p:ph idx="1"/>
          </p:nvPr>
        </p:nvSpPr>
        <p:spPr>
          <a:xfrm>
            <a:off x="838200" y="1847284"/>
            <a:ext cx="7701771" cy="3911404"/>
          </a:xfrm>
        </p:spPr>
        <p:txBody>
          <a:bodyPr>
            <a:normAutofit fontScale="92500" lnSpcReduction="10000"/>
          </a:bodyPr>
          <a:lstStyle/>
          <a:p>
            <a:pPr marL="0" indent="0" fontAlgn="base">
              <a:lnSpc>
                <a:spcPct val="150000"/>
              </a:lnSpc>
              <a:spcBef>
                <a:spcPts val="0"/>
              </a:spcBef>
              <a:buNone/>
            </a:pPr>
            <a:r>
              <a:rPr lang="de-DE" b="1" i="1" dirty="0"/>
              <a:t>Denise Beil</a:t>
            </a:r>
          </a:p>
          <a:p>
            <a:pPr marL="0" indent="0" fontAlgn="base">
              <a:lnSpc>
                <a:spcPct val="150000"/>
              </a:lnSpc>
              <a:spcBef>
                <a:spcPts val="0"/>
              </a:spcBef>
              <a:buNone/>
            </a:pPr>
            <a:r>
              <a:rPr lang="de-DE" sz="1400" b="1" dirty="0"/>
              <a:t>Vom Lehrberuf zur Forscherin für nachhaltige Verkehrspolitik</a:t>
            </a:r>
          </a:p>
          <a:p>
            <a:pPr fontAlgn="base">
              <a:lnSpc>
                <a:spcPct val="150000"/>
              </a:lnSpc>
              <a:spcBef>
                <a:spcPts val="0"/>
              </a:spcBef>
            </a:pPr>
            <a:r>
              <a:rPr lang="de-DE" sz="1400" i="1" dirty="0"/>
              <a:t>Was sind deine täglichen Aufgaben im Beruf?</a:t>
            </a:r>
          </a:p>
          <a:p>
            <a:pPr marL="0" indent="0" fontAlgn="base">
              <a:lnSpc>
                <a:spcPct val="150000"/>
              </a:lnSpc>
              <a:spcBef>
                <a:spcPts val="0"/>
              </a:spcBef>
              <a:buNone/>
            </a:pPr>
            <a:r>
              <a:rPr lang="de-DE" sz="1400" dirty="0"/>
              <a:t>Ich untersuche, wie politische und organisatorische Rahmenbedingungen den Güterverkehr nachhaltiger gestalten können und wie Transportentscheidungen in der Praxis getroffen werden.</a:t>
            </a:r>
          </a:p>
          <a:p>
            <a:pPr fontAlgn="base">
              <a:lnSpc>
                <a:spcPct val="150000"/>
              </a:lnSpc>
              <a:spcBef>
                <a:spcPts val="0"/>
              </a:spcBef>
            </a:pPr>
            <a:r>
              <a:rPr lang="de-DE" sz="1400" i="1" dirty="0"/>
              <a:t>Was gefällt dir am meisten an deinem Beruf?</a:t>
            </a:r>
          </a:p>
          <a:p>
            <a:pPr marL="0" indent="0" fontAlgn="base">
              <a:lnSpc>
                <a:spcPct val="150000"/>
              </a:lnSpc>
              <a:spcBef>
                <a:spcPts val="0"/>
              </a:spcBef>
              <a:buNone/>
            </a:pPr>
            <a:r>
              <a:rPr lang="de-DE" sz="1400" dirty="0"/>
              <a:t>Ich mag an diesem Beruf besonders, dass ich analysieren, strategisch denken und gleichzeitig praktisch arbeiten kann. So kann ich Lösungen entwickeln, die wirklich etwas bewirken.</a:t>
            </a:r>
          </a:p>
          <a:p>
            <a:pPr fontAlgn="base">
              <a:lnSpc>
                <a:spcPct val="150000"/>
              </a:lnSpc>
              <a:spcBef>
                <a:spcPts val="0"/>
              </a:spcBef>
            </a:pPr>
            <a:r>
              <a:rPr lang="de-DE" sz="1400" i="1" dirty="0"/>
              <a:t>Welche Ausbildung braucht man, um in deinem Beruf zu arbeiten?</a:t>
            </a:r>
          </a:p>
          <a:p>
            <a:pPr marL="0" indent="0" fontAlgn="base">
              <a:lnSpc>
                <a:spcPct val="150000"/>
              </a:lnSpc>
              <a:spcBef>
                <a:spcPts val="0"/>
              </a:spcBef>
              <a:buNone/>
            </a:pPr>
            <a:r>
              <a:rPr lang="de-DE" sz="1400" dirty="0"/>
              <a:t>Mein Weg begann mit einer Lehre in der Logistik. Nach dem Studienbefähigungslehrgang habe ich Bachelor- und Masterstudium im Logistikbereich an der FH Steyr absolviert. Heute arbeite ich dort als Forscherin und absolviere parallel ein Doktorat an der Universität Antwerpen. </a:t>
            </a:r>
          </a:p>
        </p:txBody>
      </p:sp>
      <p:sp>
        <p:nvSpPr>
          <p:cNvPr id="3" name="Titel 2">
            <a:extLst>
              <a:ext uri="{FF2B5EF4-FFF2-40B4-BE49-F238E27FC236}">
                <a16:creationId xmlns:a16="http://schemas.microsoft.com/office/drawing/2014/main" id="{F09FC268-AA27-CC32-38CA-C05CCEF04A66}"/>
              </a:ext>
            </a:extLst>
          </p:cNvPr>
          <p:cNvSpPr>
            <a:spLocks noGrp="1"/>
          </p:cNvSpPr>
          <p:nvPr>
            <p:ph type="title"/>
          </p:nvPr>
        </p:nvSpPr>
        <p:spPr/>
        <p:txBody>
          <a:bodyPr/>
          <a:lstStyle/>
          <a:p>
            <a:r>
              <a:rPr lang="de-DE" dirty="0"/>
              <a:t>Vorbilder, die Zukunft gestalten</a:t>
            </a:r>
          </a:p>
        </p:txBody>
      </p:sp>
      <p:pic>
        <p:nvPicPr>
          <p:cNvPr id="1026" name="Picture 2" descr="Denise Beil">
            <a:extLst>
              <a:ext uri="{FF2B5EF4-FFF2-40B4-BE49-F238E27FC236}">
                <a16:creationId xmlns:a16="http://schemas.microsoft.com/office/drawing/2014/main" id="{FE7F4932-B998-66F4-BA09-749C8B236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9970" y="1847283"/>
            <a:ext cx="2813829" cy="1582779"/>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C149AF60-C410-A89E-78FA-1353D7B6563E}"/>
              </a:ext>
            </a:extLst>
          </p:cNvPr>
          <p:cNvSpPr txBox="1"/>
          <p:nvPr/>
        </p:nvSpPr>
        <p:spPr>
          <a:xfrm>
            <a:off x="8539969" y="3433654"/>
            <a:ext cx="2813829" cy="261610"/>
          </a:xfrm>
          <a:prstGeom prst="rect">
            <a:avLst/>
          </a:prstGeom>
          <a:noFill/>
        </p:spPr>
        <p:txBody>
          <a:bodyPr wrap="square">
            <a:spAutoFit/>
          </a:bodyPr>
          <a:lstStyle/>
          <a:p>
            <a:r>
              <a:rPr lang="de-DE" sz="1100" b="0" i="0" dirty="0">
                <a:solidFill>
                  <a:srgbClr val="000000"/>
                </a:solidFill>
                <a:effectLst/>
                <a:latin typeface="Mangal Pro" panose="00000500000000000000" pitchFamily="2" charset="0"/>
                <a:cs typeface="Mangal Pro" panose="00000500000000000000" pitchFamily="2" charset="0"/>
              </a:rPr>
              <a:t>Foto: Julia Ludwig</a:t>
            </a:r>
            <a:endParaRPr lang="de-DE" sz="1100" dirty="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901618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4C942-78FB-55A9-3313-93D8115BFA50}"/>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9189BB5A-A7A5-580C-037B-B3EC0E261C27}"/>
              </a:ext>
            </a:extLst>
          </p:cNvPr>
          <p:cNvSpPr>
            <a:spLocks noGrp="1"/>
          </p:cNvSpPr>
          <p:nvPr>
            <p:ph idx="1"/>
          </p:nvPr>
        </p:nvSpPr>
        <p:spPr>
          <a:xfrm>
            <a:off x="838200" y="1847284"/>
            <a:ext cx="7701771" cy="3911404"/>
          </a:xfrm>
        </p:spPr>
        <p:txBody>
          <a:bodyPr>
            <a:normAutofit/>
          </a:bodyPr>
          <a:lstStyle/>
          <a:p>
            <a:pPr marL="0" indent="0" fontAlgn="base">
              <a:lnSpc>
                <a:spcPct val="150000"/>
              </a:lnSpc>
              <a:spcBef>
                <a:spcPts val="0"/>
              </a:spcBef>
              <a:buNone/>
            </a:pPr>
            <a:r>
              <a:rPr lang="de-DE" sz="1900" b="1" i="1" dirty="0"/>
              <a:t>Oliver </a:t>
            </a:r>
            <a:r>
              <a:rPr lang="de-DE" sz="1900" b="1" i="1" dirty="0" err="1"/>
              <a:t>Szücs</a:t>
            </a:r>
            <a:endParaRPr lang="de-DE" sz="1900" b="1" i="1" dirty="0"/>
          </a:p>
          <a:p>
            <a:pPr marL="0" indent="0" fontAlgn="base">
              <a:lnSpc>
                <a:spcPct val="150000"/>
              </a:lnSpc>
              <a:spcBef>
                <a:spcPts val="0"/>
              </a:spcBef>
              <a:buNone/>
            </a:pPr>
            <a:r>
              <a:rPr lang="de-DE" sz="1300" b="1" dirty="0"/>
              <a:t>Speditionskaufmann bei Hafen Wien</a:t>
            </a:r>
          </a:p>
          <a:p>
            <a:pPr fontAlgn="base">
              <a:lnSpc>
                <a:spcPct val="150000"/>
              </a:lnSpc>
              <a:spcBef>
                <a:spcPts val="0"/>
              </a:spcBef>
            </a:pPr>
            <a:r>
              <a:rPr lang="de-DE" sz="1300" i="1" dirty="0"/>
              <a:t>Was sind deine täglichen Aufgaben im Beruf?</a:t>
            </a:r>
          </a:p>
          <a:p>
            <a:pPr marL="0" indent="0" fontAlgn="base">
              <a:lnSpc>
                <a:spcPct val="150000"/>
              </a:lnSpc>
              <a:spcBef>
                <a:spcPts val="0"/>
              </a:spcBef>
              <a:buNone/>
            </a:pPr>
            <a:r>
              <a:rPr lang="de-DE" sz="1300" dirty="0"/>
              <a:t>Ich organisiere und überwache die Transporte von Waren.</a:t>
            </a:r>
          </a:p>
          <a:p>
            <a:pPr fontAlgn="base">
              <a:lnSpc>
                <a:spcPct val="150000"/>
              </a:lnSpc>
              <a:spcBef>
                <a:spcPts val="0"/>
              </a:spcBef>
            </a:pPr>
            <a:r>
              <a:rPr lang="de-DE" sz="1300" i="1" dirty="0"/>
              <a:t>Was gefällt dir am meisten an deinem Beruf?</a:t>
            </a:r>
          </a:p>
          <a:p>
            <a:pPr marL="0" indent="0" fontAlgn="base">
              <a:lnSpc>
                <a:spcPct val="150000"/>
              </a:lnSpc>
              <a:spcBef>
                <a:spcPts val="0"/>
              </a:spcBef>
              <a:buNone/>
            </a:pPr>
            <a:r>
              <a:rPr lang="de-DE" sz="1300" dirty="0"/>
              <a:t>Mir gefällt, dass mein Beruf sehr abwechslungsreich und spannend ist. Im Rahmen meiner Lehrlingsausbildung hatte ich sogar die Möglichkeit ein Auslandspraktikum in Dänemark zu machen.</a:t>
            </a:r>
          </a:p>
          <a:p>
            <a:pPr fontAlgn="base">
              <a:lnSpc>
                <a:spcPct val="150000"/>
              </a:lnSpc>
              <a:spcBef>
                <a:spcPts val="0"/>
              </a:spcBef>
            </a:pPr>
            <a:r>
              <a:rPr lang="de-DE" sz="1300" i="1" dirty="0"/>
              <a:t>Warum sollte man in deinem Beruf arbeiten?</a:t>
            </a:r>
          </a:p>
          <a:p>
            <a:pPr marL="0" indent="0" fontAlgn="base">
              <a:lnSpc>
                <a:spcPct val="150000"/>
              </a:lnSpc>
              <a:spcBef>
                <a:spcPts val="0"/>
              </a:spcBef>
              <a:buNone/>
            </a:pPr>
            <a:r>
              <a:rPr lang="de-DE" sz="1300" dirty="0"/>
              <a:t>Weil die Logistik auch in Zukunft eine wichtige Rolle spielen wird. </a:t>
            </a:r>
          </a:p>
          <a:p>
            <a:pPr fontAlgn="base">
              <a:lnSpc>
                <a:spcPct val="150000"/>
              </a:lnSpc>
              <a:spcBef>
                <a:spcPts val="0"/>
              </a:spcBef>
            </a:pPr>
            <a:r>
              <a:rPr lang="de-DE" sz="1300" i="1" dirty="0"/>
              <a:t>Welche Ausbildung braucht man, um in deinem Beruf zu arbeiten?</a:t>
            </a:r>
          </a:p>
          <a:p>
            <a:pPr marL="0" indent="0" fontAlgn="base">
              <a:lnSpc>
                <a:spcPct val="150000"/>
              </a:lnSpc>
              <a:spcBef>
                <a:spcPts val="0"/>
              </a:spcBef>
              <a:buNone/>
            </a:pPr>
            <a:r>
              <a:rPr lang="de-DE" sz="1300" dirty="0"/>
              <a:t>Eine abgeschlossene Lehre als </a:t>
            </a:r>
            <a:r>
              <a:rPr lang="de-DE" sz="1300" dirty="0" err="1"/>
              <a:t>Speditionskaufmann:frau</a:t>
            </a:r>
            <a:r>
              <a:rPr lang="de-DE" sz="1300" dirty="0"/>
              <a:t>. </a:t>
            </a:r>
          </a:p>
        </p:txBody>
      </p:sp>
      <p:sp>
        <p:nvSpPr>
          <p:cNvPr id="3" name="Titel 2">
            <a:extLst>
              <a:ext uri="{FF2B5EF4-FFF2-40B4-BE49-F238E27FC236}">
                <a16:creationId xmlns:a16="http://schemas.microsoft.com/office/drawing/2014/main" id="{8DDDD732-B771-5988-BB92-E95F3E4E97E8}"/>
              </a:ext>
            </a:extLst>
          </p:cNvPr>
          <p:cNvSpPr>
            <a:spLocks noGrp="1"/>
          </p:cNvSpPr>
          <p:nvPr>
            <p:ph type="title"/>
          </p:nvPr>
        </p:nvSpPr>
        <p:spPr/>
        <p:txBody>
          <a:bodyPr/>
          <a:lstStyle/>
          <a:p>
            <a:r>
              <a:rPr lang="de-DE" dirty="0"/>
              <a:t>Vorbilder, die Zukunft gestalten</a:t>
            </a:r>
          </a:p>
        </p:txBody>
      </p:sp>
      <p:sp>
        <p:nvSpPr>
          <p:cNvPr id="9" name="Textfeld 8">
            <a:extLst>
              <a:ext uri="{FF2B5EF4-FFF2-40B4-BE49-F238E27FC236}">
                <a16:creationId xmlns:a16="http://schemas.microsoft.com/office/drawing/2014/main" id="{04F7A61B-5A34-4A4A-F4AA-6B278756DE8E}"/>
              </a:ext>
            </a:extLst>
          </p:cNvPr>
          <p:cNvSpPr txBox="1"/>
          <p:nvPr/>
        </p:nvSpPr>
        <p:spPr>
          <a:xfrm>
            <a:off x="8539969" y="3433654"/>
            <a:ext cx="2813829" cy="261610"/>
          </a:xfrm>
          <a:prstGeom prst="rect">
            <a:avLst/>
          </a:prstGeom>
          <a:noFill/>
        </p:spPr>
        <p:txBody>
          <a:bodyPr wrap="square">
            <a:spAutoFit/>
          </a:bodyPr>
          <a:lstStyle/>
          <a:p>
            <a:r>
              <a:rPr lang="de-DE" sz="1100" b="0" i="0" dirty="0">
                <a:solidFill>
                  <a:srgbClr val="000000"/>
                </a:solidFill>
                <a:effectLst/>
                <a:latin typeface="Mangal Pro" panose="00000500000000000000" pitchFamily="2" charset="0"/>
                <a:cs typeface="Mangal Pro" panose="00000500000000000000" pitchFamily="2" charset="0"/>
              </a:rPr>
              <a:t>Foto: FH OÖ</a:t>
            </a:r>
            <a:endParaRPr lang="de-DE" sz="1100" dirty="0">
              <a:latin typeface="Mangal Pro" panose="00000500000000000000" pitchFamily="2" charset="0"/>
              <a:cs typeface="Mangal Pro" panose="00000500000000000000" pitchFamily="2" charset="0"/>
            </a:endParaRPr>
          </a:p>
        </p:txBody>
      </p:sp>
      <p:pic>
        <p:nvPicPr>
          <p:cNvPr id="4" name="Grafik 3">
            <a:extLst>
              <a:ext uri="{FF2B5EF4-FFF2-40B4-BE49-F238E27FC236}">
                <a16:creationId xmlns:a16="http://schemas.microsoft.com/office/drawing/2014/main" id="{FFEDFF60-B2A5-F40C-68C4-8240947CB717}"/>
              </a:ext>
            </a:extLst>
          </p:cNvPr>
          <p:cNvPicPr>
            <a:picLocks noChangeAspect="1"/>
          </p:cNvPicPr>
          <p:nvPr/>
        </p:nvPicPr>
        <p:blipFill>
          <a:blip r:embed="rId2"/>
          <a:stretch>
            <a:fillRect/>
          </a:stretch>
        </p:blipFill>
        <p:spPr>
          <a:xfrm>
            <a:off x="8539968" y="1850875"/>
            <a:ext cx="2813830" cy="1582779"/>
          </a:xfrm>
          <a:prstGeom prst="rect">
            <a:avLst/>
          </a:prstGeom>
        </p:spPr>
      </p:pic>
    </p:spTree>
    <p:extLst>
      <p:ext uri="{BB962C8B-B14F-4D97-AF65-F5344CB8AC3E}">
        <p14:creationId xmlns:p14="http://schemas.microsoft.com/office/powerpoint/2010/main" val="3371454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FA9A1-AB3B-F7B7-C0E4-60EDDEC30BF3}"/>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ED0A6148-CF48-3D13-1338-A8CB8B655767}"/>
              </a:ext>
            </a:extLst>
          </p:cNvPr>
          <p:cNvSpPr>
            <a:spLocks noGrp="1"/>
          </p:cNvSpPr>
          <p:nvPr>
            <p:ph idx="1"/>
          </p:nvPr>
        </p:nvSpPr>
        <p:spPr>
          <a:xfrm>
            <a:off x="838200" y="1847284"/>
            <a:ext cx="7701771" cy="3911404"/>
          </a:xfrm>
        </p:spPr>
        <p:txBody>
          <a:bodyPr>
            <a:normAutofit/>
          </a:bodyPr>
          <a:lstStyle/>
          <a:p>
            <a:pPr marL="0" indent="0" fontAlgn="base">
              <a:lnSpc>
                <a:spcPct val="150000"/>
              </a:lnSpc>
              <a:spcBef>
                <a:spcPts val="0"/>
              </a:spcBef>
              <a:buNone/>
            </a:pPr>
            <a:r>
              <a:rPr lang="de-DE" sz="1900" b="1" i="1" dirty="0"/>
              <a:t>Evin </a:t>
            </a:r>
            <a:r>
              <a:rPr lang="de-DE" sz="1900" b="1" i="1" dirty="0" err="1"/>
              <a:t>Köseoglu</a:t>
            </a:r>
            <a:endParaRPr lang="de-DE" sz="1900" b="1" i="1" dirty="0"/>
          </a:p>
          <a:p>
            <a:pPr marL="0" indent="0" fontAlgn="base">
              <a:lnSpc>
                <a:spcPct val="150000"/>
              </a:lnSpc>
              <a:spcBef>
                <a:spcPts val="0"/>
              </a:spcBef>
              <a:buNone/>
            </a:pPr>
            <a:r>
              <a:rPr lang="de-DE" sz="1300" b="1" dirty="0"/>
              <a:t>Speditionskauffrau</a:t>
            </a:r>
          </a:p>
          <a:p>
            <a:pPr fontAlgn="base">
              <a:lnSpc>
                <a:spcPct val="150000"/>
              </a:lnSpc>
              <a:spcBef>
                <a:spcPts val="0"/>
              </a:spcBef>
            </a:pPr>
            <a:r>
              <a:rPr lang="de-DE" sz="1300" i="1" dirty="0"/>
              <a:t>Was sind deine täglichen Aufgaben im Beruf?</a:t>
            </a:r>
          </a:p>
          <a:p>
            <a:pPr marL="0" indent="0" fontAlgn="base">
              <a:lnSpc>
                <a:spcPct val="150000"/>
              </a:lnSpc>
              <a:spcBef>
                <a:spcPts val="0"/>
              </a:spcBef>
              <a:buNone/>
            </a:pPr>
            <a:r>
              <a:rPr lang="de-DE" sz="1300" dirty="0"/>
              <a:t>Ich organisiere den Versand von Waren, plane Transporte, bereite Dokumente vor und sorge für eine reibungslose Kommunikation mit </a:t>
            </a:r>
            <a:r>
              <a:rPr lang="de-DE" sz="1300" dirty="0" err="1"/>
              <a:t>Kund:innen</a:t>
            </a:r>
            <a:r>
              <a:rPr lang="de-DE" sz="1300" dirty="0"/>
              <a:t> und anderen Firmen.</a:t>
            </a:r>
          </a:p>
          <a:p>
            <a:pPr fontAlgn="base">
              <a:lnSpc>
                <a:spcPct val="150000"/>
              </a:lnSpc>
              <a:spcBef>
                <a:spcPts val="0"/>
              </a:spcBef>
            </a:pPr>
            <a:r>
              <a:rPr lang="de-DE" sz="1300" i="1" dirty="0"/>
              <a:t>Was gefällt dir am meisten an deinem Beruf?</a:t>
            </a:r>
          </a:p>
          <a:p>
            <a:pPr marL="0" indent="0" fontAlgn="base">
              <a:lnSpc>
                <a:spcPct val="150000"/>
              </a:lnSpc>
              <a:spcBef>
                <a:spcPts val="0"/>
              </a:spcBef>
              <a:buNone/>
            </a:pPr>
            <a:r>
              <a:rPr lang="de-DE" sz="1300" dirty="0"/>
              <a:t>Mir gefällt besonders, wie abwechslungsreich und international meine Arbeit ist. Ich kann lösungsorientiert arbeiten, jeden Tag neue Aufgaben meistern – und manches ist auch herausfordernd, was den Job umso spannender macht. Außerdem habe ich hier gute Aufstiegsmöglichkeiten.</a:t>
            </a:r>
          </a:p>
          <a:p>
            <a:pPr fontAlgn="base">
              <a:lnSpc>
                <a:spcPct val="150000"/>
              </a:lnSpc>
              <a:spcBef>
                <a:spcPts val="0"/>
              </a:spcBef>
            </a:pPr>
            <a:r>
              <a:rPr lang="de-DE" sz="1300" i="1" dirty="0"/>
              <a:t>Welche Ausbildung braucht man, um in deinem Beruf zu arbeiten?</a:t>
            </a:r>
          </a:p>
          <a:p>
            <a:pPr marL="0" indent="0" fontAlgn="base">
              <a:lnSpc>
                <a:spcPct val="150000"/>
              </a:lnSpc>
              <a:spcBef>
                <a:spcPts val="0"/>
              </a:spcBef>
              <a:buNone/>
            </a:pPr>
            <a:r>
              <a:rPr lang="de-DE" sz="1300" dirty="0"/>
              <a:t>Eine abgeschlossene Lehre als </a:t>
            </a:r>
            <a:r>
              <a:rPr lang="de-DE" sz="1300" dirty="0" err="1"/>
              <a:t>Speditionskaufmann:frau</a:t>
            </a:r>
            <a:r>
              <a:rPr lang="de-DE" sz="1300" dirty="0"/>
              <a:t>. </a:t>
            </a:r>
          </a:p>
        </p:txBody>
      </p:sp>
      <p:sp>
        <p:nvSpPr>
          <p:cNvPr id="3" name="Titel 2">
            <a:extLst>
              <a:ext uri="{FF2B5EF4-FFF2-40B4-BE49-F238E27FC236}">
                <a16:creationId xmlns:a16="http://schemas.microsoft.com/office/drawing/2014/main" id="{4446F2A6-269A-B27D-4CEA-08AADB60E40B}"/>
              </a:ext>
            </a:extLst>
          </p:cNvPr>
          <p:cNvSpPr>
            <a:spLocks noGrp="1"/>
          </p:cNvSpPr>
          <p:nvPr>
            <p:ph type="title"/>
          </p:nvPr>
        </p:nvSpPr>
        <p:spPr/>
        <p:txBody>
          <a:bodyPr/>
          <a:lstStyle/>
          <a:p>
            <a:r>
              <a:rPr lang="de-DE" dirty="0"/>
              <a:t>Vorbilder, die Zukunft gestalten</a:t>
            </a:r>
          </a:p>
        </p:txBody>
      </p:sp>
      <p:sp>
        <p:nvSpPr>
          <p:cNvPr id="9" name="Textfeld 8">
            <a:extLst>
              <a:ext uri="{FF2B5EF4-FFF2-40B4-BE49-F238E27FC236}">
                <a16:creationId xmlns:a16="http://schemas.microsoft.com/office/drawing/2014/main" id="{4A36FDDD-A914-D2CE-6B7F-1B2A5D45EA74}"/>
              </a:ext>
            </a:extLst>
          </p:cNvPr>
          <p:cNvSpPr txBox="1"/>
          <p:nvPr/>
        </p:nvSpPr>
        <p:spPr>
          <a:xfrm>
            <a:off x="8539969" y="3433654"/>
            <a:ext cx="2813829" cy="261610"/>
          </a:xfrm>
          <a:prstGeom prst="rect">
            <a:avLst/>
          </a:prstGeom>
          <a:noFill/>
        </p:spPr>
        <p:txBody>
          <a:bodyPr wrap="square">
            <a:spAutoFit/>
          </a:bodyPr>
          <a:lstStyle/>
          <a:p>
            <a:r>
              <a:rPr lang="de-DE" sz="1100" b="0" i="0" dirty="0">
                <a:solidFill>
                  <a:srgbClr val="000000"/>
                </a:solidFill>
                <a:effectLst/>
                <a:latin typeface="Mangal Pro" panose="00000500000000000000" pitchFamily="2" charset="0"/>
                <a:cs typeface="Mangal Pro" panose="00000500000000000000" pitchFamily="2" charset="0"/>
              </a:rPr>
              <a:t>Foto: FH OÖ</a:t>
            </a:r>
            <a:endParaRPr lang="de-DE" sz="1100" dirty="0">
              <a:latin typeface="Mangal Pro" panose="00000500000000000000" pitchFamily="2" charset="0"/>
              <a:cs typeface="Mangal Pro" panose="00000500000000000000" pitchFamily="2" charset="0"/>
            </a:endParaRPr>
          </a:p>
        </p:txBody>
      </p:sp>
      <p:pic>
        <p:nvPicPr>
          <p:cNvPr id="5" name="Grafik 4">
            <a:extLst>
              <a:ext uri="{FF2B5EF4-FFF2-40B4-BE49-F238E27FC236}">
                <a16:creationId xmlns:a16="http://schemas.microsoft.com/office/drawing/2014/main" id="{DD3DF91C-C33A-9E3E-D16F-02C927817935}"/>
              </a:ext>
            </a:extLst>
          </p:cNvPr>
          <p:cNvPicPr>
            <a:picLocks noChangeAspect="1"/>
          </p:cNvPicPr>
          <p:nvPr/>
        </p:nvPicPr>
        <p:blipFill>
          <a:blip r:embed="rId2"/>
          <a:stretch>
            <a:fillRect/>
          </a:stretch>
        </p:blipFill>
        <p:spPr>
          <a:xfrm>
            <a:off x="8539969" y="1847284"/>
            <a:ext cx="2813829" cy="1582779"/>
          </a:xfrm>
          <a:prstGeom prst="rect">
            <a:avLst/>
          </a:prstGeom>
        </p:spPr>
      </p:pic>
    </p:spTree>
    <p:extLst>
      <p:ext uri="{BB962C8B-B14F-4D97-AF65-F5344CB8AC3E}">
        <p14:creationId xmlns:p14="http://schemas.microsoft.com/office/powerpoint/2010/main" val="2806383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4BFE3-F7F2-F19E-A510-65139E86C1B8}"/>
            </a:ext>
          </a:extLst>
        </p:cNvPr>
        <p:cNvGrpSpPr/>
        <p:nvPr/>
      </p:nvGrpSpPr>
      <p:grpSpPr>
        <a:xfrm>
          <a:off x="0" y="0"/>
          <a:ext cx="0" cy="0"/>
          <a:chOff x="0" y="0"/>
          <a:chExt cx="0" cy="0"/>
        </a:xfrm>
      </p:grpSpPr>
      <p:sp>
        <p:nvSpPr>
          <p:cNvPr id="4" name="Inhaltsplatzhalter 2">
            <a:extLst>
              <a:ext uri="{FF2B5EF4-FFF2-40B4-BE49-F238E27FC236}">
                <a16:creationId xmlns:a16="http://schemas.microsoft.com/office/drawing/2014/main" id="{973D40C5-E4A1-19A7-0321-A77E28131B37}"/>
              </a:ext>
            </a:extLst>
          </p:cNvPr>
          <p:cNvSpPr txBox="1">
            <a:spLocks/>
          </p:cNvSpPr>
          <p:nvPr/>
        </p:nvSpPr>
        <p:spPr>
          <a:xfrm>
            <a:off x="426308" y="1973178"/>
            <a:ext cx="11344415" cy="37489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A6169"/>
                </a:solidFill>
                <a:latin typeface="Mangal Pro" panose="00000500000000000000" pitchFamily="2" charset="0"/>
                <a:ea typeface="+mn-ea"/>
                <a:cs typeface="Mangal Pro" panose="000005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AT" sz="2800" b="1" dirty="0"/>
              <a:t>Wie stark ist der Logistikstandort Österreich im weltweiten Vergleich?</a:t>
            </a:r>
          </a:p>
          <a:p>
            <a:endParaRPr lang="de-AT" sz="2800" dirty="0"/>
          </a:p>
          <a:p>
            <a:r>
              <a:rPr lang="de-AT" sz="2800" dirty="0"/>
              <a:t>Sehr stark: Österreich liegt im weltweiten </a:t>
            </a:r>
            <a:r>
              <a:rPr lang="de-AT" sz="2800" dirty="0" err="1"/>
              <a:t>Logistics</a:t>
            </a:r>
            <a:r>
              <a:rPr lang="de-AT" sz="2800" dirty="0"/>
              <a:t> Performance Index, der über 160 Länder vergleicht, auf Platz 7! Dahinter stehen gut ausgebildete Fachkräfte – vielleicht bald auch du?</a:t>
            </a:r>
            <a:endParaRPr lang="de-AT" sz="2800" b="1" dirty="0"/>
          </a:p>
        </p:txBody>
      </p:sp>
    </p:spTree>
    <p:extLst>
      <p:ext uri="{BB962C8B-B14F-4D97-AF65-F5344CB8AC3E}">
        <p14:creationId xmlns:p14="http://schemas.microsoft.com/office/powerpoint/2010/main" val="3237227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16794-E091-136F-126C-0BB742427520}"/>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E67A3E9B-AD55-9264-9723-41A866B72129}"/>
              </a:ext>
            </a:extLst>
          </p:cNvPr>
          <p:cNvSpPr>
            <a:spLocks noGrp="1"/>
          </p:cNvSpPr>
          <p:nvPr>
            <p:ph idx="1"/>
          </p:nvPr>
        </p:nvSpPr>
        <p:spPr>
          <a:xfrm>
            <a:off x="838200" y="1847284"/>
            <a:ext cx="7701771" cy="3911404"/>
          </a:xfrm>
        </p:spPr>
        <p:txBody>
          <a:bodyPr>
            <a:normAutofit/>
          </a:bodyPr>
          <a:lstStyle/>
          <a:p>
            <a:pPr marL="0" indent="0" fontAlgn="base">
              <a:lnSpc>
                <a:spcPct val="150000"/>
              </a:lnSpc>
              <a:spcBef>
                <a:spcPts val="0"/>
              </a:spcBef>
              <a:buNone/>
            </a:pPr>
            <a:r>
              <a:rPr lang="de-DE" sz="1900" b="1" i="1" dirty="0"/>
              <a:t>Stefan </a:t>
            </a:r>
            <a:r>
              <a:rPr lang="de-DE" sz="1900" b="1" i="1" dirty="0" err="1"/>
              <a:t>Attwenger</a:t>
            </a:r>
            <a:endParaRPr lang="de-DE" sz="1900" b="1" i="1" dirty="0"/>
          </a:p>
          <a:p>
            <a:pPr marL="0" indent="0" fontAlgn="base">
              <a:lnSpc>
                <a:spcPct val="150000"/>
              </a:lnSpc>
              <a:spcBef>
                <a:spcPts val="0"/>
              </a:spcBef>
              <a:buNone/>
            </a:pPr>
            <a:r>
              <a:rPr lang="de-DE" sz="1300" b="1" dirty="0"/>
              <a:t>Speditionslogistiker bei Rail Cargo Austria</a:t>
            </a:r>
          </a:p>
          <a:p>
            <a:pPr fontAlgn="base">
              <a:lnSpc>
                <a:spcPct val="150000"/>
              </a:lnSpc>
              <a:spcBef>
                <a:spcPts val="0"/>
              </a:spcBef>
            </a:pPr>
            <a:r>
              <a:rPr lang="de-DE" sz="1300" i="1" dirty="0"/>
              <a:t>Was sind deine täglichen Aufgaben im Beruf?</a:t>
            </a:r>
          </a:p>
          <a:p>
            <a:pPr marL="0" indent="0" fontAlgn="base">
              <a:lnSpc>
                <a:spcPct val="150000"/>
              </a:lnSpc>
              <a:spcBef>
                <a:spcPts val="0"/>
              </a:spcBef>
              <a:buNone/>
            </a:pPr>
            <a:r>
              <a:rPr lang="de-DE" sz="1300" dirty="0"/>
              <a:t>Ich bin zuständig für die kommerzielle Abfertigung von Ganzzügen nach Deutschland, Italien, Ungarn und im inländischen Verkehr.</a:t>
            </a:r>
          </a:p>
          <a:p>
            <a:pPr fontAlgn="base">
              <a:lnSpc>
                <a:spcPct val="150000"/>
              </a:lnSpc>
              <a:spcBef>
                <a:spcPts val="0"/>
              </a:spcBef>
            </a:pPr>
            <a:r>
              <a:rPr lang="de-DE" sz="1300" i="1" dirty="0"/>
              <a:t>Was gefällt dir am meisten an deinem Beruf?</a:t>
            </a:r>
          </a:p>
          <a:p>
            <a:pPr marL="0" indent="0" fontAlgn="base">
              <a:lnSpc>
                <a:spcPct val="150000"/>
              </a:lnSpc>
              <a:spcBef>
                <a:spcPts val="0"/>
              </a:spcBef>
              <a:buNone/>
            </a:pPr>
            <a:r>
              <a:rPr lang="de-DE" sz="1300" dirty="0"/>
              <a:t>Am meisten gefällt mir das Einteilen der Waggons und dass man ein besseres Verständnis dafür bekommt, wie Transportabläufe funktionieren.</a:t>
            </a:r>
          </a:p>
          <a:p>
            <a:pPr fontAlgn="base">
              <a:lnSpc>
                <a:spcPct val="150000"/>
              </a:lnSpc>
              <a:spcBef>
                <a:spcPts val="0"/>
              </a:spcBef>
            </a:pPr>
            <a:r>
              <a:rPr lang="de-DE" sz="1300" i="1" dirty="0"/>
              <a:t>Welche Ausbildung braucht man, um in deinem Beruf zu arbeiten?</a:t>
            </a:r>
          </a:p>
          <a:p>
            <a:pPr marL="0" indent="0" fontAlgn="base">
              <a:lnSpc>
                <a:spcPct val="150000"/>
              </a:lnSpc>
              <a:spcBef>
                <a:spcPts val="0"/>
              </a:spcBef>
              <a:buNone/>
            </a:pPr>
            <a:r>
              <a:rPr lang="de-DE" sz="1300" dirty="0"/>
              <a:t>Eine abgeschlossene Lehre als </a:t>
            </a:r>
            <a:r>
              <a:rPr lang="de-DE" sz="1300" dirty="0" err="1"/>
              <a:t>Speditionskaufmann:frau</a:t>
            </a:r>
            <a:r>
              <a:rPr lang="de-DE" sz="1300" dirty="0"/>
              <a:t>. </a:t>
            </a:r>
          </a:p>
        </p:txBody>
      </p:sp>
      <p:sp>
        <p:nvSpPr>
          <p:cNvPr id="3" name="Titel 2">
            <a:extLst>
              <a:ext uri="{FF2B5EF4-FFF2-40B4-BE49-F238E27FC236}">
                <a16:creationId xmlns:a16="http://schemas.microsoft.com/office/drawing/2014/main" id="{C5262F7E-7F92-29A6-6073-F8BA0719032C}"/>
              </a:ext>
            </a:extLst>
          </p:cNvPr>
          <p:cNvSpPr>
            <a:spLocks noGrp="1"/>
          </p:cNvSpPr>
          <p:nvPr>
            <p:ph type="title"/>
          </p:nvPr>
        </p:nvSpPr>
        <p:spPr/>
        <p:txBody>
          <a:bodyPr/>
          <a:lstStyle/>
          <a:p>
            <a:r>
              <a:rPr lang="de-DE" dirty="0"/>
              <a:t>Vorbilder, die Zukunft gestalten</a:t>
            </a:r>
          </a:p>
        </p:txBody>
      </p:sp>
      <p:sp>
        <p:nvSpPr>
          <p:cNvPr id="9" name="Textfeld 8">
            <a:extLst>
              <a:ext uri="{FF2B5EF4-FFF2-40B4-BE49-F238E27FC236}">
                <a16:creationId xmlns:a16="http://schemas.microsoft.com/office/drawing/2014/main" id="{3EC2A49B-F7D0-BC79-1C24-348EED67C52E}"/>
              </a:ext>
            </a:extLst>
          </p:cNvPr>
          <p:cNvSpPr txBox="1"/>
          <p:nvPr/>
        </p:nvSpPr>
        <p:spPr>
          <a:xfrm>
            <a:off x="8539969" y="3433654"/>
            <a:ext cx="2813829" cy="261610"/>
          </a:xfrm>
          <a:prstGeom prst="rect">
            <a:avLst/>
          </a:prstGeom>
          <a:noFill/>
        </p:spPr>
        <p:txBody>
          <a:bodyPr wrap="square">
            <a:spAutoFit/>
          </a:bodyPr>
          <a:lstStyle/>
          <a:p>
            <a:r>
              <a:rPr lang="de-DE" sz="1100" b="0" i="0" dirty="0">
                <a:solidFill>
                  <a:srgbClr val="000000"/>
                </a:solidFill>
                <a:effectLst/>
                <a:latin typeface="Mangal Pro" panose="00000500000000000000" pitchFamily="2" charset="0"/>
                <a:cs typeface="Mangal Pro" panose="00000500000000000000" pitchFamily="2" charset="0"/>
              </a:rPr>
              <a:t>Foto: FH OÖ</a:t>
            </a:r>
            <a:endParaRPr lang="de-DE" sz="1100" dirty="0">
              <a:latin typeface="Mangal Pro" panose="00000500000000000000" pitchFamily="2" charset="0"/>
              <a:cs typeface="Mangal Pro" panose="00000500000000000000" pitchFamily="2" charset="0"/>
            </a:endParaRPr>
          </a:p>
        </p:txBody>
      </p:sp>
      <p:pic>
        <p:nvPicPr>
          <p:cNvPr id="4" name="Grafik 3">
            <a:extLst>
              <a:ext uri="{FF2B5EF4-FFF2-40B4-BE49-F238E27FC236}">
                <a16:creationId xmlns:a16="http://schemas.microsoft.com/office/drawing/2014/main" id="{D8185912-A7CB-0C77-759C-AC7E7E16A215}"/>
              </a:ext>
            </a:extLst>
          </p:cNvPr>
          <p:cNvPicPr>
            <a:picLocks noChangeAspect="1"/>
          </p:cNvPicPr>
          <p:nvPr/>
        </p:nvPicPr>
        <p:blipFill>
          <a:blip r:embed="rId2"/>
          <a:stretch>
            <a:fillRect/>
          </a:stretch>
        </p:blipFill>
        <p:spPr>
          <a:xfrm>
            <a:off x="8539968" y="1841567"/>
            <a:ext cx="2813829" cy="1582779"/>
          </a:xfrm>
          <a:prstGeom prst="rect">
            <a:avLst/>
          </a:prstGeom>
        </p:spPr>
      </p:pic>
    </p:spTree>
    <p:extLst>
      <p:ext uri="{BB962C8B-B14F-4D97-AF65-F5344CB8AC3E}">
        <p14:creationId xmlns:p14="http://schemas.microsoft.com/office/powerpoint/2010/main" val="743492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6F2CD-E39D-A819-B6E0-C66FCED1E8E3}"/>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AD42EF74-96AD-96BD-EC9A-4B596B833C90}"/>
              </a:ext>
            </a:extLst>
          </p:cNvPr>
          <p:cNvSpPr>
            <a:spLocks noGrp="1"/>
          </p:cNvSpPr>
          <p:nvPr>
            <p:ph idx="1"/>
          </p:nvPr>
        </p:nvSpPr>
        <p:spPr>
          <a:xfrm>
            <a:off x="838200" y="1847284"/>
            <a:ext cx="7701771" cy="3911404"/>
          </a:xfrm>
        </p:spPr>
        <p:txBody>
          <a:bodyPr>
            <a:normAutofit/>
          </a:bodyPr>
          <a:lstStyle/>
          <a:p>
            <a:pPr marL="0" indent="0" fontAlgn="base">
              <a:lnSpc>
                <a:spcPct val="150000"/>
              </a:lnSpc>
              <a:spcBef>
                <a:spcPts val="0"/>
              </a:spcBef>
              <a:buNone/>
            </a:pPr>
            <a:r>
              <a:rPr lang="de-DE" sz="1900" b="1" i="1" dirty="0"/>
              <a:t>Theresa </a:t>
            </a:r>
            <a:r>
              <a:rPr lang="de-DE" sz="1900" b="1" i="1" dirty="0" err="1"/>
              <a:t>Oitner</a:t>
            </a:r>
            <a:endParaRPr lang="de-DE" sz="1900" b="1" i="1" dirty="0"/>
          </a:p>
          <a:p>
            <a:pPr marL="0" indent="0" fontAlgn="base">
              <a:lnSpc>
                <a:spcPct val="150000"/>
              </a:lnSpc>
              <a:spcBef>
                <a:spcPts val="0"/>
              </a:spcBef>
              <a:buNone/>
            </a:pPr>
            <a:r>
              <a:rPr lang="de-DE" sz="1300" b="1" dirty="0"/>
              <a:t>S&amp;OP </a:t>
            </a:r>
            <a:r>
              <a:rPr lang="de-DE" sz="1300" b="1" dirty="0" err="1"/>
              <a:t>Balancing</a:t>
            </a:r>
            <a:r>
              <a:rPr lang="de-DE" sz="1300" b="1" dirty="0"/>
              <a:t> Manager bei </a:t>
            </a:r>
            <a:r>
              <a:rPr lang="de-DE" sz="1300" b="1" dirty="0" err="1"/>
              <a:t>Red</a:t>
            </a:r>
            <a:r>
              <a:rPr lang="de-DE" sz="1300" b="1" dirty="0"/>
              <a:t> Bull</a:t>
            </a:r>
          </a:p>
          <a:p>
            <a:pPr fontAlgn="base">
              <a:lnSpc>
                <a:spcPct val="150000"/>
              </a:lnSpc>
              <a:spcBef>
                <a:spcPts val="0"/>
              </a:spcBef>
            </a:pPr>
            <a:r>
              <a:rPr lang="de-DE" sz="1300" i="1" dirty="0"/>
              <a:t>Was sind deine täglichen Aufgaben im Beruf?</a:t>
            </a:r>
          </a:p>
          <a:p>
            <a:pPr marL="0" indent="0" fontAlgn="base">
              <a:lnSpc>
                <a:spcPct val="150000"/>
              </a:lnSpc>
              <a:spcBef>
                <a:spcPts val="0"/>
              </a:spcBef>
              <a:buNone/>
            </a:pPr>
            <a:r>
              <a:rPr lang="de-DE" sz="1300" dirty="0"/>
              <a:t>Wir sind dafür verantwortlich, dass langfristig der weltweite Bedarf an geplanten </a:t>
            </a:r>
            <a:r>
              <a:rPr lang="de-DE" sz="1300" dirty="0" err="1"/>
              <a:t>Red</a:t>
            </a:r>
            <a:r>
              <a:rPr lang="de-DE" sz="1300" dirty="0"/>
              <a:t> Bull Dosen produziert &amp; geliefert werden kann.</a:t>
            </a:r>
          </a:p>
          <a:p>
            <a:pPr fontAlgn="base">
              <a:lnSpc>
                <a:spcPct val="150000"/>
              </a:lnSpc>
              <a:spcBef>
                <a:spcPts val="0"/>
              </a:spcBef>
            </a:pPr>
            <a:r>
              <a:rPr lang="de-DE" sz="1300" i="1" dirty="0"/>
              <a:t>Was gefällt dir am meisten an deinem Beruf?</a:t>
            </a:r>
          </a:p>
          <a:p>
            <a:pPr marL="0" indent="0" fontAlgn="base">
              <a:lnSpc>
                <a:spcPct val="150000"/>
              </a:lnSpc>
              <a:spcBef>
                <a:spcPts val="0"/>
              </a:spcBef>
              <a:buNone/>
            </a:pPr>
            <a:r>
              <a:rPr lang="de-DE" sz="1300" dirty="0"/>
              <a:t>Das Zusammenspiel vieler unterschiedlicher Abteilungen, der Austausch mit den lokalen Teams weltweit und die stetig aufkommenden Herausforderungen.</a:t>
            </a:r>
          </a:p>
          <a:p>
            <a:pPr fontAlgn="base">
              <a:lnSpc>
                <a:spcPct val="150000"/>
              </a:lnSpc>
              <a:spcBef>
                <a:spcPts val="0"/>
              </a:spcBef>
            </a:pPr>
            <a:r>
              <a:rPr lang="de-DE" sz="1300" i="1" dirty="0"/>
              <a:t>Welche Ausbildung braucht man, um in deinem Beruf zu arbeiten?</a:t>
            </a:r>
          </a:p>
          <a:p>
            <a:pPr marL="0" indent="0" fontAlgn="base">
              <a:lnSpc>
                <a:spcPct val="150000"/>
              </a:lnSpc>
              <a:spcBef>
                <a:spcPts val="0"/>
              </a:spcBef>
              <a:buNone/>
            </a:pPr>
            <a:r>
              <a:rPr lang="de-DE" sz="1300" dirty="0"/>
              <a:t>Ein Bachelor-Studium im Bereich Supply Chain/Logistik/Planung und idealerweise auch einen Masterabschluss in diesem Bereich.</a:t>
            </a:r>
          </a:p>
        </p:txBody>
      </p:sp>
      <p:sp>
        <p:nvSpPr>
          <p:cNvPr id="3" name="Titel 2">
            <a:extLst>
              <a:ext uri="{FF2B5EF4-FFF2-40B4-BE49-F238E27FC236}">
                <a16:creationId xmlns:a16="http://schemas.microsoft.com/office/drawing/2014/main" id="{3F041054-988E-15E5-9603-C1E1CF46D4BD}"/>
              </a:ext>
            </a:extLst>
          </p:cNvPr>
          <p:cNvSpPr>
            <a:spLocks noGrp="1"/>
          </p:cNvSpPr>
          <p:nvPr>
            <p:ph type="title"/>
          </p:nvPr>
        </p:nvSpPr>
        <p:spPr/>
        <p:txBody>
          <a:bodyPr/>
          <a:lstStyle/>
          <a:p>
            <a:r>
              <a:rPr lang="de-DE" dirty="0"/>
              <a:t>Vorbilder, die Zukunft gestalten</a:t>
            </a:r>
          </a:p>
        </p:txBody>
      </p:sp>
      <p:sp>
        <p:nvSpPr>
          <p:cNvPr id="9" name="Textfeld 8">
            <a:extLst>
              <a:ext uri="{FF2B5EF4-FFF2-40B4-BE49-F238E27FC236}">
                <a16:creationId xmlns:a16="http://schemas.microsoft.com/office/drawing/2014/main" id="{8EA65135-7FE6-4172-FC7F-3A30B3BE9BB7}"/>
              </a:ext>
            </a:extLst>
          </p:cNvPr>
          <p:cNvSpPr txBox="1"/>
          <p:nvPr/>
        </p:nvSpPr>
        <p:spPr>
          <a:xfrm>
            <a:off x="8539969" y="3433654"/>
            <a:ext cx="2813829" cy="261610"/>
          </a:xfrm>
          <a:prstGeom prst="rect">
            <a:avLst/>
          </a:prstGeom>
          <a:noFill/>
        </p:spPr>
        <p:txBody>
          <a:bodyPr wrap="square">
            <a:spAutoFit/>
          </a:bodyPr>
          <a:lstStyle/>
          <a:p>
            <a:r>
              <a:rPr lang="de-DE" sz="1100" b="0" i="0" dirty="0">
                <a:solidFill>
                  <a:srgbClr val="000000"/>
                </a:solidFill>
                <a:effectLst/>
                <a:latin typeface="Mangal Pro" panose="00000500000000000000" pitchFamily="2" charset="0"/>
                <a:cs typeface="Mangal Pro" panose="00000500000000000000" pitchFamily="2" charset="0"/>
              </a:rPr>
              <a:t>Foto: Theresa </a:t>
            </a:r>
            <a:r>
              <a:rPr lang="de-DE" sz="1100" b="0" i="0" dirty="0" err="1">
                <a:solidFill>
                  <a:srgbClr val="000000"/>
                </a:solidFill>
                <a:effectLst/>
                <a:latin typeface="Mangal Pro" panose="00000500000000000000" pitchFamily="2" charset="0"/>
                <a:cs typeface="Mangal Pro" panose="00000500000000000000" pitchFamily="2" charset="0"/>
              </a:rPr>
              <a:t>Oitner</a:t>
            </a:r>
            <a:endParaRPr lang="de-DE" sz="1100" dirty="0">
              <a:latin typeface="Mangal Pro" panose="00000500000000000000" pitchFamily="2" charset="0"/>
              <a:cs typeface="Mangal Pro" panose="00000500000000000000" pitchFamily="2" charset="0"/>
            </a:endParaRPr>
          </a:p>
        </p:txBody>
      </p:sp>
      <p:pic>
        <p:nvPicPr>
          <p:cNvPr id="6" name="Grafik 5">
            <a:extLst>
              <a:ext uri="{FF2B5EF4-FFF2-40B4-BE49-F238E27FC236}">
                <a16:creationId xmlns:a16="http://schemas.microsoft.com/office/drawing/2014/main" id="{198581F7-BC05-69C9-4472-2D841E8A5E15}"/>
              </a:ext>
            </a:extLst>
          </p:cNvPr>
          <p:cNvPicPr>
            <a:picLocks noChangeAspect="1"/>
          </p:cNvPicPr>
          <p:nvPr/>
        </p:nvPicPr>
        <p:blipFill>
          <a:blip r:embed="rId2"/>
          <a:stretch>
            <a:fillRect/>
          </a:stretch>
        </p:blipFill>
        <p:spPr>
          <a:xfrm>
            <a:off x="8539968" y="1841567"/>
            <a:ext cx="2813829" cy="1582779"/>
          </a:xfrm>
          <a:prstGeom prst="rect">
            <a:avLst/>
          </a:prstGeom>
        </p:spPr>
      </p:pic>
    </p:spTree>
    <p:extLst>
      <p:ext uri="{BB962C8B-B14F-4D97-AF65-F5344CB8AC3E}">
        <p14:creationId xmlns:p14="http://schemas.microsoft.com/office/powerpoint/2010/main" val="2443114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0EE2B-97F8-6463-5861-6CD0303EC131}"/>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AF5F60BF-4DCC-0AB4-DF85-174D751AE1E7}"/>
              </a:ext>
            </a:extLst>
          </p:cNvPr>
          <p:cNvSpPr>
            <a:spLocks noGrp="1"/>
          </p:cNvSpPr>
          <p:nvPr>
            <p:ph idx="1"/>
          </p:nvPr>
        </p:nvSpPr>
        <p:spPr>
          <a:xfrm>
            <a:off x="838200" y="1847283"/>
            <a:ext cx="10515598" cy="4663452"/>
          </a:xfrm>
        </p:spPr>
        <p:txBody>
          <a:bodyPr>
            <a:normAutofit fontScale="92500" lnSpcReduction="10000"/>
          </a:bodyPr>
          <a:lstStyle/>
          <a:p>
            <a:pPr marL="0" indent="0" fontAlgn="base">
              <a:lnSpc>
                <a:spcPct val="150000"/>
              </a:lnSpc>
              <a:spcBef>
                <a:spcPts val="0"/>
              </a:spcBef>
              <a:buNone/>
            </a:pPr>
            <a:r>
              <a:rPr lang="de-DE" sz="2100" b="1" i="1" dirty="0"/>
              <a:t>Luise Neuwirth</a:t>
            </a:r>
          </a:p>
          <a:p>
            <a:pPr marL="0" indent="0" fontAlgn="base">
              <a:lnSpc>
                <a:spcPct val="150000"/>
              </a:lnSpc>
              <a:spcBef>
                <a:spcPts val="0"/>
              </a:spcBef>
              <a:buNone/>
            </a:pPr>
            <a:r>
              <a:rPr lang="de-DE" sz="1400" b="1" dirty="0"/>
              <a:t>Koordination von Logistikagenden im Bundesministerium für Innovation, Mobilität </a:t>
            </a:r>
            <a:br>
              <a:rPr lang="de-DE" sz="1400" b="1" dirty="0"/>
            </a:br>
            <a:r>
              <a:rPr lang="de-DE" sz="1400" b="1" dirty="0"/>
              <a:t>und Infrastruktur (BMIMI)</a:t>
            </a:r>
          </a:p>
          <a:p>
            <a:pPr fontAlgn="base">
              <a:lnSpc>
                <a:spcPct val="150000"/>
              </a:lnSpc>
              <a:spcBef>
                <a:spcPts val="0"/>
              </a:spcBef>
            </a:pPr>
            <a:r>
              <a:rPr lang="de-DE" sz="1400" i="1" dirty="0"/>
              <a:t>Was sind deine täglichen Aufgaben im Beruf?</a:t>
            </a:r>
          </a:p>
          <a:p>
            <a:pPr marL="0" indent="0" fontAlgn="base">
              <a:lnSpc>
                <a:spcPct val="150000"/>
              </a:lnSpc>
              <a:spcBef>
                <a:spcPts val="0"/>
              </a:spcBef>
              <a:buNone/>
            </a:pPr>
            <a:r>
              <a:rPr lang="de-DE" sz="1400" dirty="0"/>
              <a:t>Ich arbeite an einer Vielzahl von Projekten auf nationaler und internationaler Ebene. Dazu </a:t>
            </a:r>
            <a:br>
              <a:rPr lang="de-DE" sz="1400" dirty="0"/>
            </a:br>
            <a:r>
              <a:rPr lang="de-DE" sz="1400" dirty="0"/>
              <a:t>gehören die Entwicklung strategischer Grundlagen wie der Logistikstandortstrategie, die </a:t>
            </a:r>
            <a:br>
              <a:rPr lang="de-DE" sz="1400" dirty="0"/>
            </a:br>
            <a:r>
              <a:rPr lang="de-DE" sz="1400" dirty="0"/>
              <a:t>Umsetzung digitaler Lösungen in der Logistik sowie Initiativen zur Attraktivierung der Aus- und Weiterbildung im Logistikbereich.</a:t>
            </a:r>
          </a:p>
          <a:p>
            <a:pPr fontAlgn="base">
              <a:lnSpc>
                <a:spcPct val="150000"/>
              </a:lnSpc>
              <a:spcBef>
                <a:spcPts val="0"/>
              </a:spcBef>
            </a:pPr>
            <a:r>
              <a:rPr lang="de-DE" sz="1400" i="1" dirty="0"/>
              <a:t>Was gefällt dir am meisten an deinem Beruf?</a:t>
            </a:r>
          </a:p>
          <a:p>
            <a:pPr marL="0" indent="0" fontAlgn="base">
              <a:lnSpc>
                <a:spcPct val="150000"/>
              </a:lnSpc>
              <a:spcBef>
                <a:spcPts val="0"/>
              </a:spcBef>
              <a:buNone/>
            </a:pPr>
            <a:r>
              <a:rPr lang="de-DE" sz="1400" dirty="0"/>
              <a:t>Besonders schätze ich die thematische Breite der Logistik. Die Vielfalt der Aufgaben macht meine Tätigkeit abwechslungsreich und spannend. Jeder Tag bringt neue Herausforderungen und bietet mir die Möglichkeit, mich konzeptionell, operativ und kreativ einzubringen.</a:t>
            </a:r>
          </a:p>
          <a:p>
            <a:pPr fontAlgn="base">
              <a:lnSpc>
                <a:spcPct val="150000"/>
              </a:lnSpc>
              <a:spcBef>
                <a:spcPts val="0"/>
              </a:spcBef>
            </a:pPr>
            <a:r>
              <a:rPr lang="de-DE" sz="1400" i="1" dirty="0"/>
              <a:t>Welche Ausbildung braucht man, um in deinem Beruf zu arbeiten?</a:t>
            </a:r>
          </a:p>
          <a:p>
            <a:pPr marL="0" indent="0" fontAlgn="base">
              <a:lnSpc>
                <a:spcPct val="150000"/>
              </a:lnSpc>
              <a:spcBef>
                <a:spcPts val="0"/>
              </a:spcBef>
              <a:buNone/>
            </a:pPr>
            <a:r>
              <a:rPr lang="de-DE" sz="1400" dirty="0"/>
              <a:t>Ich habe ein Bachelorstudium im Bereich Logistik &amp; Transportmanagement an der Fachhochschule des BFI Wien abgeschlossen. Ein Studium ist für eine Tätigkeit in einem Ministerium nicht zwingend erforderlich, jedoch insbesondere für spezialisierte Positionen gewünscht. Zusätzlich war meine mehrjährige Praxiserfahrung in einer Spedition eine wichtige Grundlage für meinen beruflichen Werdegang.</a:t>
            </a:r>
          </a:p>
        </p:txBody>
      </p:sp>
      <p:sp>
        <p:nvSpPr>
          <p:cNvPr id="3" name="Titel 2">
            <a:extLst>
              <a:ext uri="{FF2B5EF4-FFF2-40B4-BE49-F238E27FC236}">
                <a16:creationId xmlns:a16="http://schemas.microsoft.com/office/drawing/2014/main" id="{A57B5350-15DB-9ECE-4FE4-99B2D79F4E1F}"/>
              </a:ext>
            </a:extLst>
          </p:cNvPr>
          <p:cNvSpPr>
            <a:spLocks noGrp="1"/>
          </p:cNvSpPr>
          <p:nvPr>
            <p:ph type="title"/>
          </p:nvPr>
        </p:nvSpPr>
        <p:spPr/>
        <p:txBody>
          <a:bodyPr/>
          <a:lstStyle/>
          <a:p>
            <a:r>
              <a:rPr lang="de-DE" dirty="0"/>
              <a:t>Vorbilder, die Zukunft gestalten</a:t>
            </a:r>
          </a:p>
        </p:txBody>
      </p:sp>
      <p:sp>
        <p:nvSpPr>
          <p:cNvPr id="9" name="Textfeld 8">
            <a:extLst>
              <a:ext uri="{FF2B5EF4-FFF2-40B4-BE49-F238E27FC236}">
                <a16:creationId xmlns:a16="http://schemas.microsoft.com/office/drawing/2014/main" id="{2A1806AD-3F1D-8FB5-6C72-C013575CD85D}"/>
              </a:ext>
            </a:extLst>
          </p:cNvPr>
          <p:cNvSpPr txBox="1"/>
          <p:nvPr/>
        </p:nvSpPr>
        <p:spPr>
          <a:xfrm>
            <a:off x="8539969" y="3433654"/>
            <a:ext cx="2813829" cy="261610"/>
          </a:xfrm>
          <a:prstGeom prst="rect">
            <a:avLst/>
          </a:prstGeom>
          <a:noFill/>
        </p:spPr>
        <p:txBody>
          <a:bodyPr wrap="square">
            <a:spAutoFit/>
          </a:bodyPr>
          <a:lstStyle/>
          <a:p>
            <a:r>
              <a:rPr lang="de-DE" sz="1100" b="0" i="0" dirty="0">
                <a:solidFill>
                  <a:srgbClr val="000000"/>
                </a:solidFill>
                <a:effectLst/>
                <a:latin typeface="Mangal Pro" panose="00000500000000000000" pitchFamily="2" charset="0"/>
                <a:cs typeface="Mangal Pro" panose="00000500000000000000" pitchFamily="2" charset="0"/>
              </a:rPr>
              <a:t>Foto: Luise Neuwirth</a:t>
            </a:r>
            <a:endParaRPr lang="de-DE" sz="1100" dirty="0">
              <a:latin typeface="Mangal Pro" panose="00000500000000000000" pitchFamily="2" charset="0"/>
              <a:cs typeface="Mangal Pro" panose="00000500000000000000" pitchFamily="2" charset="0"/>
            </a:endParaRPr>
          </a:p>
        </p:txBody>
      </p:sp>
      <p:pic>
        <p:nvPicPr>
          <p:cNvPr id="4" name="Grafik 3">
            <a:extLst>
              <a:ext uri="{FF2B5EF4-FFF2-40B4-BE49-F238E27FC236}">
                <a16:creationId xmlns:a16="http://schemas.microsoft.com/office/drawing/2014/main" id="{DE08BE8B-EB8C-DA20-A787-C927E2FD22E6}"/>
              </a:ext>
            </a:extLst>
          </p:cNvPr>
          <p:cNvPicPr>
            <a:picLocks noChangeAspect="1"/>
          </p:cNvPicPr>
          <p:nvPr/>
        </p:nvPicPr>
        <p:blipFill>
          <a:blip r:embed="rId2"/>
          <a:stretch>
            <a:fillRect/>
          </a:stretch>
        </p:blipFill>
        <p:spPr>
          <a:xfrm>
            <a:off x="8542409" y="1850874"/>
            <a:ext cx="2811389" cy="1582780"/>
          </a:xfrm>
          <a:prstGeom prst="rect">
            <a:avLst/>
          </a:prstGeom>
        </p:spPr>
      </p:pic>
    </p:spTree>
    <p:extLst>
      <p:ext uri="{BB962C8B-B14F-4D97-AF65-F5344CB8AC3E}">
        <p14:creationId xmlns:p14="http://schemas.microsoft.com/office/powerpoint/2010/main" val="1966666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C0E8E-F090-84E4-DE88-826A0B0E6482}"/>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17629519-EC6D-D970-E689-6FD88D4757B3}"/>
              </a:ext>
            </a:extLst>
          </p:cNvPr>
          <p:cNvSpPr>
            <a:spLocks noGrp="1"/>
          </p:cNvSpPr>
          <p:nvPr>
            <p:ph idx="1"/>
          </p:nvPr>
        </p:nvSpPr>
        <p:spPr>
          <a:xfrm>
            <a:off x="838200" y="1847283"/>
            <a:ext cx="10515597" cy="4327179"/>
          </a:xfrm>
        </p:spPr>
        <p:txBody>
          <a:bodyPr>
            <a:noAutofit/>
          </a:bodyPr>
          <a:lstStyle/>
          <a:p>
            <a:pPr marL="0" indent="0" fontAlgn="base">
              <a:lnSpc>
                <a:spcPct val="150000"/>
              </a:lnSpc>
              <a:spcBef>
                <a:spcPts val="0"/>
              </a:spcBef>
              <a:buNone/>
            </a:pPr>
            <a:r>
              <a:rPr lang="de-DE" sz="1900" b="1" i="1" dirty="0"/>
              <a:t>Sandra </a:t>
            </a:r>
            <a:r>
              <a:rPr lang="de-DE" sz="1900" b="1" i="1" dirty="0" err="1"/>
              <a:t>Aufner</a:t>
            </a:r>
            <a:endParaRPr lang="de-DE" sz="1900" b="1" i="1" dirty="0"/>
          </a:p>
          <a:p>
            <a:pPr marL="0" indent="0" fontAlgn="base">
              <a:lnSpc>
                <a:spcPct val="150000"/>
              </a:lnSpc>
              <a:spcBef>
                <a:spcPts val="0"/>
              </a:spcBef>
              <a:buNone/>
            </a:pPr>
            <a:r>
              <a:rPr lang="en-US" sz="1300" b="1" dirty="0"/>
              <a:t>Marketing &amp; Sales Representative </a:t>
            </a:r>
            <a:r>
              <a:rPr lang="en-US" sz="1300" b="1" dirty="0" err="1"/>
              <a:t>bei</a:t>
            </a:r>
            <a:r>
              <a:rPr lang="en-US" sz="1300" b="1" dirty="0"/>
              <a:t> China Airlines (Taiwan)</a:t>
            </a:r>
          </a:p>
          <a:p>
            <a:pPr fontAlgn="base">
              <a:lnSpc>
                <a:spcPct val="150000"/>
              </a:lnSpc>
              <a:spcBef>
                <a:spcPts val="0"/>
              </a:spcBef>
            </a:pPr>
            <a:r>
              <a:rPr lang="de-DE" sz="1300" i="1" dirty="0"/>
              <a:t>Was sind deine täglichen Aufgaben im Beruf?</a:t>
            </a:r>
          </a:p>
          <a:p>
            <a:pPr marL="0" indent="0" fontAlgn="base">
              <a:lnSpc>
                <a:spcPct val="150000"/>
              </a:lnSpc>
              <a:spcBef>
                <a:spcPts val="0"/>
              </a:spcBef>
              <a:buNone/>
            </a:pPr>
            <a:r>
              <a:rPr lang="de-DE" sz="1300" dirty="0"/>
              <a:t>Ich betreue Reisebüros und </a:t>
            </a:r>
            <a:r>
              <a:rPr lang="de-DE" sz="1300" dirty="0" err="1"/>
              <a:t>Firmenkund:innen</a:t>
            </a:r>
            <a:r>
              <a:rPr lang="de-DE" sz="1300" dirty="0"/>
              <a:t> im österreichischen sowie im zentral- und </a:t>
            </a:r>
            <a:br>
              <a:rPr lang="de-DE" sz="1300" dirty="0"/>
            </a:br>
            <a:r>
              <a:rPr lang="de-DE" sz="1300" dirty="0"/>
              <a:t>osteuropäischen Markt und kümmere mich vor allem um Verkaufs- und Marketingaktivitäten. </a:t>
            </a:r>
            <a:br>
              <a:rPr lang="de-DE" sz="1300" dirty="0"/>
            </a:br>
            <a:r>
              <a:rPr lang="de-DE" sz="1300" dirty="0"/>
              <a:t>Auch wenn ich im Passagierbereich tätig bin, geht es viel um Planung, Kapazitäten und die </a:t>
            </a:r>
            <a:br>
              <a:rPr lang="de-DE" sz="1300" dirty="0"/>
            </a:br>
            <a:r>
              <a:rPr lang="de-DE" sz="1300" dirty="0"/>
              <a:t>Abstimmung von Angebot und Nachfrage – also um Themen, die eng mit Logistik verbunden sind.</a:t>
            </a:r>
          </a:p>
          <a:p>
            <a:pPr fontAlgn="base">
              <a:lnSpc>
                <a:spcPct val="150000"/>
              </a:lnSpc>
              <a:spcBef>
                <a:spcPts val="0"/>
              </a:spcBef>
            </a:pPr>
            <a:r>
              <a:rPr lang="de-DE" sz="1300" i="1" dirty="0"/>
              <a:t>Was gefällt dir am meisten an deinem Beruf?</a:t>
            </a:r>
          </a:p>
          <a:p>
            <a:pPr marL="0" indent="0" fontAlgn="base">
              <a:lnSpc>
                <a:spcPct val="150000"/>
              </a:lnSpc>
              <a:spcBef>
                <a:spcPts val="0"/>
              </a:spcBef>
              <a:buNone/>
            </a:pPr>
            <a:r>
              <a:rPr lang="de-DE" sz="1300" dirty="0"/>
              <a:t>Die Luftfahrt hat mich schon immer begeistert und motiviert mich bis heute. Besonders schätze ich meinen abwechslungsreichen Arbeitsalltag, das internationale Umfeld, den Austausch mit verschiedenen Nationen und die Möglichkeit, aktiv zur besseren Auslastung an Bord beizutragen.</a:t>
            </a:r>
          </a:p>
          <a:p>
            <a:pPr fontAlgn="base">
              <a:lnSpc>
                <a:spcPct val="150000"/>
              </a:lnSpc>
              <a:spcBef>
                <a:spcPts val="0"/>
              </a:spcBef>
            </a:pPr>
            <a:r>
              <a:rPr lang="de-DE" sz="1300" i="1" dirty="0"/>
              <a:t>Welche Ausbildung braucht man, um in deinem Beruf zu arbeiten?</a:t>
            </a:r>
          </a:p>
          <a:p>
            <a:pPr marL="0" indent="0" fontAlgn="base">
              <a:lnSpc>
                <a:spcPct val="150000"/>
              </a:lnSpc>
              <a:spcBef>
                <a:spcPts val="0"/>
              </a:spcBef>
              <a:buNone/>
            </a:pPr>
            <a:r>
              <a:rPr lang="de-DE" sz="1300" dirty="0"/>
              <a:t>Eine wirtschaftliche Ausbildung mit Schwerpunkt Transport/Logistik oder Tourismus ist hilfreich. Wichtig sind außerdem Organisationstalent, Kommunikationsstärke und Interesse an internationalen Zusammenhängen.</a:t>
            </a:r>
          </a:p>
        </p:txBody>
      </p:sp>
      <p:sp>
        <p:nvSpPr>
          <p:cNvPr id="3" name="Titel 2">
            <a:extLst>
              <a:ext uri="{FF2B5EF4-FFF2-40B4-BE49-F238E27FC236}">
                <a16:creationId xmlns:a16="http://schemas.microsoft.com/office/drawing/2014/main" id="{EA55194D-B82B-50E1-FC4C-4E036D5CB905}"/>
              </a:ext>
            </a:extLst>
          </p:cNvPr>
          <p:cNvSpPr>
            <a:spLocks noGrp="1"/>
          </p:cNvSpPr>
          <p:nvPr>
            <p:ph type="title"/>
          </p:nvPr>
        </p:nvSpPr>
        <p:spPr/>
        <p:txBody>
          <a:bodyPr/>
          <a:lstStyle/>
          <a:p>
            <a:r>
              <a:rPr lang="de-DE" dirty="0"/>
              <a:t>Vorbilder, die Zukunft gestalten</a:t>
            </a:r>
          </a:p>
        </p:txBody>
      </p:sp>
      <p:sp>
        <p:nvSpPr>
          <p:cNvPr id="9" name="Textfeld 8">
            <a:extLst>
              <a:ext uri="{FF2B5EF4-FFF2-40B4-BE49-F238E27FC236}">
                <a16:creationId xmlns:a16="http://schemas.microsoft.com/office/drawing/2014/main" id="{EA78C229-2E77-BE0E-44E7-A82C80D85BE9}"/>
              </a:ext>
            </a:extLst>
          </p:cNvPr>
          <p:cNvSpPr txBox="1"/>
          <p:nvPr/>
        </p:nvSpPr>
        <p:spPr>
          <a:xfrm>
            <a:off x="8539969" y="3433654"/>
            <a:ext cx="2813829" cy="261610"/>
          </a:xfrm>
          <a:prstGeom prst="rect">
            <a:avLst/>
          </a:prstGeom>
          <a:noFill/>
        </p:spPr>
        <p:txBody>
          <a:bodyPr wrap="square">
            <a:spAutoFit/>
          </a:bodyPr>
          <a:lstStyle/>
          <a:p>
            <a:r>
              <a:rPr lang="de-DE" sz="1100" b="0" i="0" dirty="0">
                <a:solidFill>
                  <a:srgbClr val="000000"/>
                </a:solidFill>
                <a:effectLst/>
                <a:latin typeface="Mangal Pro" panose="00000500000000000000" pitchFamily="2" charset="0"/>
                <a:cs typeface="Mangal Pro" panose="00000500000000000000" pitchFamily="2" charset="0"/>
              </a:rPr>
              <a:t>Foto: Sandra </a:t>
            </a:r>
            <a:r>
              <a:rPr lang="de-DE" sz="1100" b="0" i="0" dirty="0" err="1">
                <a:solidFill>
                  <a:srgbClr val="000000"/>
                </a:solidFill>
                <a:effectLst/>
                <a:latin typeface="Mangal Pro" panose="00000500000000000000" pitchFamily="2" charset="0"/>
                <a:cs typeface="Mangal Pro" panose="00000500000000000000" pitchFamily="2" charset="0"/>
              </a:rPr>
              <a:t>Aufner</a:t>
            </a:r>
            <a:endParaRPr lang="de-DE" sz="1100" dirty="0">
              <a:latin typeface="Mangal Pro" panose="00000500000000000000" pitchFamily="2" charset="0"/>
              <a:cs typeface="Mangal Pro" panose="00000500000000000000" pitchFamily="2" charset="0"/>
            </a:endParaRPr>
          </a:p>
        </p:txBody>
      </p:sp>
      <p:pic>
        <p:nvPicPr>
          <p:cNvPr id="4" name="Grafik 3">
            <a:extLst>
              <a:ext uri="{FF2B5EF4-FFF2-40B4-BE49-F238E27FC236}">
                <a16:creationId xmlns:a16="http://schemas.microsoft.com/office/drawing/2014/main" id="{0D7F8F3B-AFDF-7D54-CD68-22676EE8A5EE}"/>
              </a:ext>
            </a:extLst>
          </p:cNvPr>
          <p:cNvPicPr>
            <a:picLocks noChangeAspect="1"/>
          </p:cNvPicPr>
          <p:nvPr/>
        </p:nvPicPr>
        <p:blipFill>
          <a:blip r:embed="rId2"/>
          <a:stretch>
            <a:fillRect/>
          </a:stretch>
        </p:blipFill>
        <p:spPr>
          <a:xfrm>
            <a:off x="8539968" y="1847253"/>
            <a:ext cx="2813829" cy="1586432"/>
          </a:xfrm>
          <a:prstGeom prst="rect">
            <a:avLst/>
          </a:prstGeom>
        </p:spPr>
      </p:pic>
    </p:spTree>
    <p:extLst>
      <p:ext uri="{BB962C8B-B14F-4D97-AF65-F5344CB8AC3E}">
        <p14:creationId xmlns:p14="http://schemas.microsoft.com/office/powerpoint/2010/main" val="792605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CD591-2FC2-1E0B-7964-1DFF018B1C96}"/>
            </a:ext>
          </a:extLst>
        </p:cNvPr>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0AB19BBD-90DD-96D4-DC6D-B3D126DF31F9}"/>
              </a:ext>
            </a:extLst>
          </p:cNvPr>
          <p:cNvGraphicFramePr/>
          <p:nvPr>
            <p:extLst>
              <p:ext uri="{D42A27DB-BD31-4B8C-83A1-F6EECF244321}">
                <p14:modId xmlns:p14="http://schemas.microsoft.com/office/powerpoint/2010/main" val="1356172318"/>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1388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a:extLst>
              <a:ext uri="{FF2B5EF4-FFF2-40B4-BE49-F238E27FC236}">
                <a16:creationId xmlns:a16="http://schemas.microsoft.com/office/drawing/2014/main" id="{C8E4F00D-6528-2B96-42AA-77072141C4F7}"/>
              </a:ext>
            </a:extLst>
          </p:cNvPr>
          <p:cNvGraphicFramePr>
            <a:graphicFrameLocks noGrp="1"/>
          </p:cNvGraphicFramePr>
          <p:nvPr>
            <p:ph idx="1"/>
            <p:extLst>
              <p:ext uri="{D42A27DB-BD31-4B8C-83A1-F6EECF244321}">
                <p14:modId xmlns:p14="http://schemas.microsoft.com/office/powerpoint/2010/main" val="505157426"/>
              </p:ext>
            </p:extLst>
          </p:nvPr>
        </p:nvGraphicFramePr>
        <p:xfrm>
          <a:off x="838200" y="1847850"/>
          <a:ext cx="10515600" cy="391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7D61DCC6-8A25-C2C6-2CD6-70ECDC1F77E2}"/>
              </a:ext>
            </a:extLst>
          </p:cNvPr>
          <p:cNvSpPr>
            <a:spLocks noGrp="1"/>
          </p:cNvSpPr>
          <p:nvPr>
            <p:ph type="title"/>
          </p:nvPr>
        </p:nvSpPr>
        <p:spPr/>
        <p:txBody>
          <a:bodyPr/>
          <a:lstStyle/>
          <a:p>
            <a:r>
              <a:rPr lang="de-AT" dirty="0"/>
              <a:t>Viele Wege führen in die Logistik</a:t>
            </a:r>
          </a:p>
        </p:txBody>
      </p:sp>
    </p:spTree>
    <p:extLst>
      <p:ext uri="{BB962C8B-B14F-4D97-AF65-F5344CB8AC3E}">
        <p14:creationId xmlns:p14="http://schemas.microsoft.com/office/powerpoint/2010/main" val="3495004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2C165-DE72-DF4A-1A70-36BE64608731}"/>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4C3E2BA7-1B2F-159E-D494-A88B80238C30}"/>
              </a:ext>
            </a:extLst>
          </p:cNvPr>
          <p:cNvSpPr>
            <a:spLocks noGrp="1"/>
          </p:cNvSpPr>
          <p:nvPr>
            <p:ph type="title"/>
          </p:nvPr>
        </p:nvSpPr>
        <p:spPr/>
        <p:txBody>
          <a:bodyPr/>
          <a:lstStyle/>
          <a:p>
            <a:r>
              <a:rPr lang="de-AT" dirty="0"/>
              <a:t>Viele Wege führen in die Logistik</a:t>
            </a:r>
          </a:p>
        </p:txBody>
      </p:sp>
      <p:sp>
        <p:nvSpPr>
          <p:cNvPr id="5" name="Inhaltsplatzhalter 4">
            <a:extLst>
              <a:ext uri="{FF2B5EF4-FFF2-40B4-BE49-F238E27FC236}">
                <a16:creationId xmlns:a16="http://schemas.microsoft.com/office/drawing/2014/main" id="{625EE31F-212D-BEF5-5BEF-D6E697A27183}"/>
              </a:ext>
            </a:extLst>
          </p:cNvPr>
          <p:cNvSpPr>
            <a:spLocks noGrp="1"/>
          </p:cNvSpPr>
          <p:nvPr>
            <p:ph idx="1"/>
          </p:nvPr>
        </p:nvSpPr>
        <p:spPr/>
        <p:txBody>
          <a:bodyPr/>
          <a:lstStyle/>
          <a:p>
            <a:endParaRPr lang="de-AT" dirty="0"/>
          </a:p>
          <a:p>
            <a:r>
              <a:rPr lang="de-AT" dirty="0"/>
              <a:t>Eine Logistikausbildung bringt gute Jobchancen, weil:</a:t>
            </a:r>
          </a:p>
          <a:p>
            <a:pPr lvl="1"/>
            <a:r>
              <a:rPr lang="de-AT" dirty="0"/>
              <a:t>Der Bereich der Logistik in einem stetigen Wachstum ist</a:t>
            </a:r>
          </a:p>
          <a:p>
            <a:pPr lvl="1"/>
            <a:r>
              <a:rPr lang="de-AT" dirty="0"/>
              <a:t>Unternehmen nach qualifizierten Fachkräften suchen</a:t>
            </a:r>
          </a:p>
          <a:p>
            <a:endParaRPr lang="de-AT" dirty="0"/>
          </a:p>
          <a:p>
            <a:r>
              <a:rPr lang="de-AT" dirty="0"/>
              <a:t>Mögliche </a:t>
            </a:r>
            <a:r>
              <a:rPr lang="de-AT" dirty="0" err="1"/>
              <a:t>Arbeitgeber:innen</a:t>
            </a:r>
            <a:r>
              <a:rPr lang="de-AT" dirty="0"/>
              <a:t> umfassen:</a:t>
            </a:r>
          </a:p>
          <a:p>
            <a:pPr lvl="1"/>
            <a:r>
              <a:rPr lang="de-AT" dirty="0"/>
              <a:t>Speditionen – Transport Firmen</a:t>
            </a:r>
          </a:p>
          <a:p>
            <a:pPr lvl="1"/>
            <a:r>
              <a:rPr lang="de-AT" dirty="0"/>
              <a:t>Verkehrsunternehmen</a:t>
            </a:r>
          </a:p>
          <a:p>
            <a:pPr lvl="1"/>
            <a:r>
              <a:rPr lang="de-AT" dirty="0"/>
              <a:t>Handels- und Industriebetriebe</a:t>
            </a:r>
          </a:p>
          <a:p>
            <a:pPr lvl="1"/>
            <a:r>
              <a:rPr lang="de-AT" dirty="0"/>
              <a:t>Und viele mehr…</a:t>
            </a:r>
          </a:p>
          <a:p>
            <a:endParaRPr lang="de-AT" dirty="0"/>
          </a:p>
          <a:p>
            <a:endParaRPr lang="de-AT" dirty="0"/>
          </a:p>
        </p:txBody>
      </p:sp>
      <p:pic>
        <p:nvPicPr>
          <p:cNvPr id="7" name="Grafik 6" descr="Ein Bild, das Person, Im Haus, Menschliches Gesicht, Kleidung enthält.&#10;&#10;KI-generierte Inhalte können fehlerhaft sein.">
            <a:extLst>
              <a:ext uri="{FF2B5EF4-FFF2-40B4-BE49-F238E27FC236}">
                <a16:creationId xmlns:a16="http://schemas.microsoft.com/office/drawing/2014/main" id="{4A8F1F7A-EDFD-B3E7-5AC1-A96E885F98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9837" y="2078610"/>
            <a:ext cx="4050915" cy="2700779"/>
          </a:xfrm>
          <a:prstGeom prst="rect">
            <a:avLst/>
          </a:prstGeom>
        </p:spPr>
      </p:pic>
      <p:sp>
        <p:nvSpPr>
          <p:cNvPr id="8" name="Textfeld 7">
            <a:extLst>
              <a:ext uri="{FF2B5EF4-FFF2-40B4-BE49-F238E27FC236}">
                <a16:creationId xmlns:a16="http://schemas.microsoft.com/office/drawing/2014/main" id="{FFA74B87-3E1D-91D6-82C8-56C234325103}"/>
              </a:ext>
            </a:extLst>
          </p:cNvPr>
          <p:cNvSpPr txBox="1"/>
          <p:nvPr/>
        </p:nvSpPr>
        <p:spPr>
          <a:xfrm>
            <a:off x="7919837" y="4789609"/>
            <a:ext cx="813781" cy="221106"/>
          </a:xfrm>
          <a:prstGeom prst="rect">
            <a:avLst/>
          </a:prstGeom>
          <a:noFill/>
        </p:spPr>
        <p:txBody>
          <a:bodyPr wrap="square" rtlCol="0">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Freepik</a:t>
            </a:r>
            <a:endParaRPr lang="de-AT" sz="800" dirty="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396437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8ECC4-2F67-9CB8-5BDC-251F17B1BA6A}"/>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71EDEE9E-492B-AE73-69DE-FA37D96AF093}"/>
              </a:ext>
            </a:extLst>
          </p:cNvPr>
          <p:cNvSpPr>
            <a:spLocks noGrp="1"/>
          </p:cNvSpPr>
          <p:nvPr>
            <p:ph type="title"/>
          </p:nvPr>
        </p:nvSpPr>
        <p:spPr/>
        <p:txBody>
          <a:bodyPr/>
          <a:lstStyle/>
          <a:p>
            <a:r>
              <a:rPr lang="de-AT" dirty="0"/>
              <a:t>Viele Wege führen in die Logistik</a:t>
            </a:r>
          </a:p>
        </p:txBody>
      </p:sp>
      <p:sp>
        <p:nvSpPr>
          <p:cNvPr id="5" name="Inhaltsplatzhalter 4">
            <a:extLst>
              <a:ext uri="{FF2B5EF4-FFF2-40B4-BE49-F238E27FC236}">
                <a16:creationId xmlns:a16="http://schemas.microsoft.com/office/drawing/2014/main" id="{022C7F99-BBDB-D3DC-892E-E864FA225E0A}"/>
              </a:ext>
            </a:extLst>
          </p:cNvPr>
          <p:cNvSpPr>
            <a:spLocks noGrp="1"/>
          </p:cNvSpPr>
          <p:nvPr>
            <p:ph idx="1"/>
          </p:nvPr>
        </p:nvSpPr>
        <p:spPr/>
        <p:txBody>
          <a:bodyPr>
            <a:normAutofit fontScale="92500" lnSpcReduction="20000"/>
          </a:bodyPr>
          <a:lstStyle/>
          <a:p>
            <a:pPr>
              <a:spcBef>
                <a:spcPts val="1200"/>
              </a:spcBef>
              <a:spcAft>
                <a:spcPts val="1200"/>
              </a:spcAft>
            </a:pPr>
            <a:r>
              <a:rPr lang="de-AT" dirty="0"/>
              <a:t>Spezialisierung im erlernten Beruf</a:t>
            </a:r>
          </a:p>
          <a:p>
            <a:pPr>
              <a:spcBef>
                <a:spcPts val="1200"/>
              </a:spcBef>
              <a:spcAft>
                <a:spcPts val="1200"/>
              </a:spcAft>
            </a:pPr>
            <a:r>
              <a:rPr lang="de-AT" dirty="0"/>
              <a:t>Weiterbildung zur Führungskraft</a:t>
            </a:r>
          </a:p>
          <a:p>
            <a:pPr>
              <a:spcBef>
                <a:spcPts val="1200"/>
              </a:spcBef>
              <a:spcAft>
                <a:spcPts val="1200"/>
              </a:spcAft>
            </a:pPr>
            <a:r>
              <a:rPr lang="de-AT" dirty="0"/>
              <a:t>Meisterprüfung, Unternehmerprüfung</a:t>
            </a:r>
          </a:p>
          <a:p>
            <a:pPr>
              <a:spcBef>
                <a:spcPts val="1200"/>
              </a:spcBef>
              <a:spcAft>
                <a:spcPts val="1200"/>
              </a:spcAft>
            </a:pPr>
            <a:r>
              <a:rPr lang="de-AT" dirty="0"/>
              <a:t>Auslandsaufenthalte</a:t>
            </a:r>
          </a:p>
          <a:p>
            <a:pPr>
              <a:spcBef>
                <a:spcPts val="1200"/>
              </a:spcBef>
              <a:spcAft>
                <a:spcPts val="1200"/>
              </a:spcAft>
            </a:pPr>
            <a:r>
              <a:rPr lang="de-AT" dirty="0"/>
              <a:t>Leistungswettbewerbe</a:t>
            </a:r>
          </a:p>
          <a:p>
            <a:pPr>
              <a:spcBef>
                <a:spcPts val="1200"/>
              </a:spcBef>
              <a:spcAft>
                <a:spcPts val="1200"/>
              </a:spcAft>
            </a:pPr>
            <a:r>
              <a:rPr lang="de-AT" dirty="0"/>
              <a:t>Bildungsabschluss im zweiten Bildungsweg</a:t>
            </a:r>
            <a:br>
              <a:rPr lang="de-AT" dirty="0"/>
            </a:br>
            <a:r>
              <a:rPr lang="de-AT" dirty="0"/>
              <a:t>(Berufsreifeprüfung oder Studienberechtigungsprüfung) </a:t>
            </a:r>
          </a:p>
          <a:p>
            <a:pPr>
              <a:spcBef>
                <a:spcPts val="1200"/>
              </a:spcBef>
              <a:spcAft>
                <a:spcPts val="1200"/>
              </a:spcAft>
            </a:pPr>
            <a:r>
              <a:rPr lang="de-AT" dirty="0"/>
              <a:t>Weiterführendes Studium </a:t>
            </a:r>
          </a:p>
          <a:p>
            <a:endParaRPr lang="de-AT" dirty="0"/>
          </a:p>
        </p:txBody>
      </p:sp>
      <p:pic>
        <p:nvPicPr>
          <p:cNvPr id="7" name="Grafik 6" descr="Ein Bild, das Person, Im Haus, Menschliches Gesicht, Kleidung enthält.&#10;&#10;KI-generierte Inhalte können fehlerhaft sein.">
            <a:extLst>
              <a:ext uri="{FF2B5EF4-FFF2-40B4-BE49-F238E27FC236}">
                <a16:creationId xmlns:a16="http://schemas.microsoft.com/office/drawing/2014/main" id="{C0DFFA1C-2590-1629-97F8-F373732BBB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9837" y="2078610"/>
            <a:ext cx="4050915" cy="2700779"/>
          </a:xfrm>
          <a:prstGeom prst="rect">
            <a:avLst/>
          </a:prstGeom>
        </p:spPr>
      </p:pic>
      <p:sp>
        <p:nvSpPr>
          <p:cNvPr id="8" name="Textfeld 7">
            <a:extLst>
              <a:ext uri="{FF2B5EF4-FFF2-40B4-BE49-F238E27FC236}">
                <a16:creationId xmlns:a16="http://schemas.microsoft.com/office/drawing/2014/main" id="{07FCD50C-BF57-AC5E-9957-CB514F713524}"/>
              </a:ext>
            </a:extLst>
          </p:cNvPr>
          <p:cNvSpPr txBox="1"/>
          <p:nvPr/>
        </p:nvSpPr>
        <p:spPr>
          <a:xfrm>
            <a:off x="7919837" y="4789609"/>
            <a:ext cx="813781" cy="221106"/>
          </a:xfrm>
          <a:prstGeom prst="rect">
            <a:avLst/>
          </a:prstGeom>
          <a:noFill/>
        </p:spPr>
        <p:txBody>
          <a:bodyPr wrap="square" rtlCol="0">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Freepik</a:t>
            </a:r>
            <a:endParaRPr lang="de-AT" sz="800" dirty="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663228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E2BF6-66DF-B380-DB90-8D075BDB272B}"/>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D4DD5489-42E1-E091-5D74-B749DBF2FAE7}"/>
              </a:ext>
            </a:extLst>
          </p:cNvPr>
          <p:cNvSpPr>
            <a:spLocks noGrp="1"/>
          </p:cNvSpPr>
          <p:nvPr>
            <p:ph type="title"/>
          </p:nvPr>
        </p:nvSpPr>
        <p:spPr/>
        <p:txBody>
          <a:bodyPr/>
          <a:lstStyle/>
          <a:p>
            <a:r>
              <a:rPr lang="de-AT" dirty="0"/>
              <a:t>Viele Wege führen in die Logistik</a:t>
            </a:r>
          </a:p>
        </p:txBody>
      </p:sp>
      <p:sp>
        <p:nvSpPr>
          <p:cNvPr id="5" name="Inhaltsplatzhalter 4">
            <a:extLst>
              <a:ext uri="{FF2B5EF4-FFF2-40B4-BE49-F238E27FC236}">
                <a16:creationId xmlns:a16="http://schemas.microsoft.com/office/drawing/2014/main" id="{31DBC40D-FB19-0FB1-CEC1-BE2A92855A27}"/>
              </a:ext>
            </a:extLst>
          </p:cNvPr>
          <p:cNvSpPr>
            <a:spLocks noGrp="1"/>
          </p:cNvSpPr>
          <p:nvPr>
            <p:ph idx="1"/>
          </p:nvPr>
        </p:nvSpPr>
        <p:spPr/>
        <p:txBody>
          <a:bodyPr>
            <a:normAutofit fontScale="92500" lnSpcReduction="20000"/>
          </a:bodyPr>
          <a:lstStyle/>
          <a:p>
            <a:pPr>
              <a:spcBef>
                <a:spcPts val="1200"/>
              </a:spcBef>
              <a:spcAft>
                <a:spcPts val="1200"/>
              </a:spcAft>
            </a:pPr>
            <a:r>
              <a:rPr lang="de-AT" dirty="0"/>
              <a:t>Berufsbildende Höhere Schulen:</a:t>
            </a:r>
          </a:p>
          <a:p>
            <a:pPr lvl="1">
              <a:spcBef>
                <a:spcPts val="1200"/>
              </a:spcBef>
              <a:spcAft>
                <a:spcPts val="1200"/>
              </a:spcAft>
            </a:pPr>
            <a:r>
              <a:rPr lang="de-AT" dirty="0"/>
              <a:t>HAK: kaufmännische Ausbildung</a:t>
            </a:r>
          </a:p>
          <a:p>
            <a:pPr lvl="1">
              <a:spcBef>
                <a:spcPts val="1200"/>
              </a:spcBef>
              <a:spcAft>
                <a:spcPts val="1200"/>
              </a:spcAft>
            </a:pPr>
            <a:r>
              <a:rPr lang="de-AT" dirty="0"/>
              <a:t>HTL: technische Ausbildung</a:t>
            </a:r>
          </a:p>
          <a:p>
            <a:pPr>
              <a:spcBef>
                <a:spcPts val="1200"/>
              </a:spcBef>
              <a:spcAft>
                <a:spcPts val="1200"/>
              </a:spcAft>
            </a:pPr>
            <a:r>
              <a:rPr lang="de-AT" dirty="0"/>
              <a:t>Mögliche Ausbildungsschwerpunkte:</a:t>
            </a:r>
          </a:p>
          <a:p>
            <a:pPr lvl="1">
              <a:spcBef>
                <a:spcPts val="1200"/>
              </a:spcBef>
              <a:spcAft>
                <a:spcPts val="1200"/>
              </a:spcAft>
            </a:pPr>
            <a:r>
              <a:rPr lang="de-AT" dirty="0"/>
              <a:t>HAK: Informationstechnologie, Logistik, Fremdsprachen</a:t>
            </a:r>
          </a:p>
          <a:p>
            <a:pPr lvl="1">
              <a:spcBef>
                <a:spcPts val="1200"/>
              </a:spcBef>
              <a:spcAft>
                <a:spcPts val="1200"/>
              </a:spcAft>
            </a:pPr>
            <a:r>
              <a:rPr lang="de-AT" dirty="0"/>
              <a:t>HTL: Bautechnik, Elektrotechnik, Wirtschaftsingenieurwesen</a:t>
            </a:r>
          </a:p>
          <a:p>
            <a:pPr>
              <a:spcBef>
                <a:spcPts val="1200"/>
              </a:spcBef>
              <a:spcAft>
                <a:spcPts val="1200"/>
              </a:spcAft>
            </a:pPr>
            <a:r>
              <a:rPr lang="de-AT" dirty="0"/>
              <a:t>Dauer: 5 Jahre</a:t>
            </a:r>
          </a:p>
          <a:p>
            <a:pPr>
              <a:spcBef>
                <a:spcPts val="1200"/>
              </a:spcBef>
              <a:spcAft>
                <a:spcPts val="1200"/>
              </a:spcAft>
            </a:pPr>
            <a:r>
              <a:rPr lang="de-AT" dirty="0"/>
              <a:t>Abschluss: Matura</a:t>
            </a:r>
          </a:p>
        </p:txBody>
      </p:sp>
      <p:pic>
        <p:nvPicPr>
          <p:cNvPr id="7" name="Grafik 6" descr="Ein Bild, das Person, Im Haus, Menschliches Gesicht, Kleidung enthält.&#10;&#10;KI-generierte Inhalte können fehlerhaft sein.">
            <a:extLst>
              <a:ext uri="{FF2B5EF4-FFF2-40B4-BE49-F238E27FC236}">
                <a16:creationId xmlns:a16="http://schemas.microsoft.com/office/drawing/2014/main" id="{08EDA3D6-DF1A-B5B6-99E9-5E0913D86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9837" y="2078610"/>
            <a:ext cx="4050915" cy="2700779"/>
          </a:xfrm>
          <a:prstGeom prst="rect">
            <a:avLst/>
          </a:prstGeom>
        </p:spPr>
      </p:pic>
      <p:sp>
        <p:nvSpPr>
          <p:cNvPr id="8" name="Textfeld 7">
            <a:extLst>
              <a:ext uri="{FF2B5EF4-FFF2-40B4-BE49-F238E27FC236}">
                <a16:creationId xmlns:a16="http://schemas.microsoft.com/office/drawing/2014/main" id="{548DC05D-AC26-ABE8-4E16-9619931AAE12}"/>
              </a:ext>
            </a:extLst>
          </p:cNvPr>
          <p:cNvSpPr txBox="1"/>
          <p:nvPr/>
        </p:nvSpPr>
        <p:spPr>
          <a:xfrm>
            <a:off x="7919837" y="4789609"/>
            <a:ext cx="813781" cy="221106"/>
          </a:xfrm>
          <a:prstGeom prst="rect">
            <a:avLst/>
          </a:prstGeom>
          <a:noFill/>
        </p:spPr>
        <p:txBody>
          <a:bodyPr wrap="square" rtlCol="0">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Freepik</a:t>
            </a:r>
            <a:endParaRPr lang="de-AT" sz="800" dirty="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408413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2F524-CD18-AD09-E8E1-9B567DDE1BCC}"/>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3A096ABA-D0A5-DE84-4522-3128DEFFDE66}"/>
              </a:ext>
            </a:extLst>
          </p:cNvPr>
          <p:cNvSpPr>
            <a:spLocks noGrp="1"/>
          </p:cNvSpPr>
          <p:nvPr>
            <p:ph type="title"/>
          </p:nvPr>
        </p:nvSpPr>
        <p:spPr/>
        <p:txBody>
          <a:bodyPr/>
          <a:lstStyle/>
          <a:p>
            <a:r>
              <a:rPr lang="de-AT" dirty="0"/>
              <a:t>Viele Wege führen in die Logistik</a:t>
            </a:r>
          </a:p>
        </p:txBody>
      </p:sp>
      <p:sp>
        <p:nvSpPr>
          <p:cNvPr id="6" name="Inhaltsplatzhalter 5">
            <a:extLst>
              <a:ext uri="{FF2B5EF4-FFF2-40B4-BE49-F238E27FC236}">
                <a16:creationId xmlns:a16="http://schemas.microsoft.com/office/drawing/2014/main" id="{0296E59D-9CE4-5074-A69C-347A2B51FD98}"/>
              </a:ext>
            </a:extLst>
          </p:cNvPr>
          <p:cNvSpPr>
            <a:spLocks noGrp="1"/>
          </p:cNvSpPr>
          <p:nvPr>
            <p:ph idx="1"/>
          </p:nvPr>
        </p:nvSpPr>
        <p:spPr/>
        <p:txBody>
          <a:bodyPr/>
          <a:lstStyle/>
          <a:p>
            <a:endParaRPr lang="de-AT"/>
          </a:p>
        </p:txBody>
      </p:sp>
      <p:grpSp>
        <p:nvGrpSpPr>
          <p:cNvPr id="9" name="Gruppieren 8">
            <a:extLst>
              <a:ext uri="{FF2B5EF4-FFF2-40B4-BE49-F238E27FC236}">
                <a16:creationId xmlns:a16="http://schemas.microsoft.com/office/drawing/2014/main" id="{B5B7CE4A-FAAC-233B-B6C0-6F9A13BC7013}"/>
              </a:ext>
            </a:extLst>
          </p:cNvPr>
          <p:cNvGrpSpPr/>
          <p:nvPr/>
        </p:nvGrpSpPr>
        <p:grpSpPr>
          <a:xfrm>
            <a:off x="1858651" y="1640264"/>
            <a:ext cx="8474697" cy="4324989"/>
            <a:chOff x="1043608" y="2485824"/>
            <a:chExt cx="7590184" cy="3498273"/>
          </a:xfrm>
        </p:grpSpPr>
        <p:sp>
          <p:nvSpPr>
            <p:cNvPr id="10" name="Freihandform 6">
              <a:extLst>
                <a:ext uri="{FF2B5EF4-FFF2-40B4-BE49-F238E27FC236}">
                  <a16:creationId xmlns:a16="http://schemas.microsoft.com/office/drawing/2014/main" id="{85BDF56E-C27A-FC8D-5A12-08959F3C9DD0}"/>
                </a:ext>
              </a:extLst>
            </p:cNvPr>
            <p:cNvSpPr/>
            <p:nvPr/>
          </p:nvSpPr>
          <p:spPr>
            <a:xfrm rot="2080837">
              <a:off x="5915331" y="4111941"/>
              <a:ext cx="660099" cy="207048"/>
            </a:xfrm>
            <a:custGeom>
              <a:avLst/>
              <a:gdLst>
                <a:gd name="connsiteX0" fmla="*/ 0 w 1247076"/>
                <a:gd name="connsiteY0" fmla="*/ 19973 h 39946"/>
                <a:gd name="connsiteX1" fmla="*/ 1247076 w 1247076"/>
                <a:gd name="connsiteY1" fmla="*/ 19973 h 39946"/>
              </a:gdLst>
              <a:ahLst/>
              <a:cxnLst>
                <a:cxn ang="0">
                  <a:pos x="connsiteX0" y="connsiteY0"/>
                </a:cxn>
                <a:cxn ang="0">
                  <a:pos x="connsiteX1" y="connsiteY1"/>
                </a:cxn>
              </a:cxnLst>
              <a:rect l="l" t="t" r="r" b="b"/>
              <a:pathLst>
                <a:path w="1247076" h="39946">
                  <a:moveTo>
                    <a:pt x="0" y="19973"/>
                  </a:moveTo>
                  <a:lnTo>
                    <a:pt x="1247076" y="19973"/>
                  </a:lnTo>
                </a:path>
              </a:pathLst>
            </a:custGeom>
          </p:spPr>
          <p:style>
            <a:lnRef idx="2">
              <a:schemeClr val="accent1">
                <a:shade val="15000"/>
              </a:schemeClr>
            </a:lnRef>
            <a:fillRef idx="1">
              <a:schemeClr val="accent1"/>
            </a:fillRef>
            <a:effectRef idx="0">
              <a:schemeClr val="accent1"/>
            </a:effectRef>
            <a:fontRef idx="minor">
              <a:schemeClr val="lt1"/>
            </a:fontRef>
          </p:style>
          <p:txBody>
            <a:bodyPr spcFirstLastPara="0" vert="horz" wrap="square" lIns="605062" tIns="-11204" rIns="605060" bIns="-11204" numCol="1" spcCol="1270" anchor="ctr" anchorCtr="0">
              <a:noAutofit/>
            </a:bodyPr>
            <a:lstStyle/>
            <a:p>
              <a:pPr algn="ctr" defTabSz="711200">
                <a:lnSpc>
                  <a:spcPct val="90000"/>
                </a:lnSpc>
                <a:spcBef>
                  <a:spcPct val="0"/>
                </a:spcBef>
                <a:spcAft>
                  <a:spcPct val="35000"/>
                </a:spcAft>
              </a:pPr>
              <a:endParaRPr lang="de-DE" sz="1600"/>
            </a:p>
          </p:txBody>
        </p:sp>
        <p:sp>
          <p:nvSpPr>
            <p:cNvPr id="11" name="Freihandform 8">
              <a:extLst>
                <a:ext uri="{FF2B5EF4-FFF2-40B4-BE49-F238E27FC236}">
                  <a16:creationId xmlns:a16="http://schemas.microsoft.com/office/drawing/2014/main" id="{64E17AA7-94E3-FEE5-8A9D-34B2E0563C6E}"/>
                </a:ext>
              </a:extLst>
            </p:cNvPr>
            <p:cNvSpPr/>
            <p:nvPr/>
          </p:nvSpPr>
          <p:spPr>
            <a:xfrm rot="12749763">
              <a:off x="3039822" y="3225339"/>
              <a:ext cx="1044396" cy="39946"/>
            </a:xfrm>
            <a:custGeom>
              <a:avLst/>
              <a:gdLst>
                <a:gd name="connsiteX0" fmla="*/ 0 w 1044396"/>
                <a:gd name="connsiteY0" fmla="*/ 19973 h 39946"/>
                <a:gd name="connsiteX1" fmla="*/ 1044396 w 1044396"/>
                <a:gd name="connsiteY1" fmla="*/ 19973 h 39946"/>
              </a:gdLst>
              <a:ahLst/>
              <a:cxnLst>
                <a:cxn ang="0">
                  <a:pos x="connsiteX0" y="connsiteY0"/>
                </a:cxn>
                <a:cxn ang="0">
                  <a:pos x="connsiteX1" y="connsiteY1"/>
                </a:cxn>
              </a:cxnLst>
              <a:rect l="l" t="t" r="r" b="b"/>
              <a:pathLst>
                <a:path w="1044396" h="39946">
                  <a:moveTo>
                    <a:pt x="0" y="19973"/>
                  </a:moveTo>
                  <a:lnTo>
                    <a:pt x="1044396" y="19973"/>
                  </a:lnTo>
                </a:path>
              </a:pathLst>
            </a:custGeom>
          </p:spPr>
          <p:style>
            <a:lnRef idx="2">
              <a:schemeClr val="accent1">
                <a:shade val="15000"/>
              </a:schemeClr>
            </a:lnRef>
            <a:fillRef idx="1">
              <a:schemeClr val="accent1"/>
            </a:fillRef>
            <a:effectRef idx="0">
              <a:schemeClr val="accent1"/>
            </a:effectRef>
            <a:fontRef idx="minor">
              <a:schemeClr val="lt1"/>
            </a:fontRef>
          </p:style>
          <p:txBody>
            <a:bodyPr spcFirstLastPara="0" vert="horz" wrap="square" lIns="508788" tIns="-6136" rIns="508788" bIns="-6138" numCol="1" spcCol="1270" anchor="ctr" anchorCtr="0">
              <a:noAutofit/>
            </a:bodyPr>
            <a:lstStyle/>
            <a:p>
              <a:pPr algn="ctr" defTabSz="711200">
                <a:lnSpc>
                  <a:spcPct val="90000"/>
                </a:lnSpc>
                <a:spcBef>
                  <a:spcPct val="0"/>
                </a:spcBef>
                <a:spcAft>
                  <a:spcPct val="35000"/>
                </a:spcAft>
              </a:pPr>
              <a:endParaRPr lang="de-DE" sz="1600"/>
            </a:p>
          </p:txBody>
        </p:sp>
        <p:sp>
          <p:nvSpPr>
            <p:cNvPr id="12" name="Freihandform 9">
              <a:extLst>
                <a:ext uri="{FF2B5EF4-FFF2-40B4-BE49-F238E27FC236}">
                  <a16:creationId xmlns:a16="http://schemas.microsoft.com/office/drawing/2014/main" id="{028D124C-4648-6F84-C02F-D9821427216D}"/>
                </a:ext>
              </a:extLst>
            </p:cNvPr>
            <p:cNvSpPr/>
            <p:nvPr/>
          </p:nvSpPr>
          <p:spPr>
            <a:xfrm>
              <a:off x="1043608" y="2485824"/>
              <a:ext cx="2120165" cy="1060082"/>
            </a:xfrm>
            <a:custGeom>
              <a:avLst/>
              <a:gdLst>
                <a:gd name="connsiteX0" fmla="*/ 0 w 2120165"/>
                <a:gd name="connsiteY0" fmla="*/ 106008 h 1060082"/>
                <a:gd name="connsiteX1" fmla="*/ 106008 w 2120165"/>
                <a:gd name="connsiteY1" fmla="*/ 0 h 1060082"/>
                <a:gd name="connsiteX2" fmla="*/ 2014157 w 2120165"/>
                <a:gd name="connsiteY2" fmla="*/ 0 h 1060082"/>
                <a:gd name="connsiteX3" fmla="*/ 2120165 w 2120165"/>
                <a:gd name="connsiteY3" fmla="*/ 106008 h 1060082"/>
                <a:gd name="connsiteX4" fmla="*/ 2120165 w 2120165"/>
                <a:gd name="connsiteY4" fmla="*/ 954074 h 1060082"/>
                <a:gd name="connsiteX5" fmla="*/ 2014157 w 2120165"/>
                <a:gd name="connsiteY5" fmla="*/ 1060082 h 1060082"/>
                <a:gd name="connsiteX6" fmla="*/ 106008 w 2120165"/>
                <a:gd name="connsiteY6" fmla="*/ 1060082 h 1060082"/>
                <a:gd name="connsiteX7" fmla="*/ 0 w 2120165"/>
                <a:gd name="connsiteY7" fmla="*/ 954074 h 1060082"/>
                <a:gd name="connsiteX8" fmla="*/ 0 w 2120165"/>
                <a:gd name="connsiteY8" fmla="*/ 106008 h 10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165" h="1060082">
                  <a:moveTo>
                    <a:pt x="0" y="106008"/>
                  </a:moveTo>
                  <a:cubicBezTo>
                    <a:pt x="0" y="47461"/>
                    <a:pt x="47461" y="0"/>
                    <a:pt x="106008" y="0"/>
                  </a:cubicBezTo>
                  <a:lnTo>
                    <a:pt x="2014157" y="0"/>
                  </a:lnTo>
                  <a:cubicBezTo>
                    <a:pt x="2072704" y="0"/>
                    <a:pt x="2120165" y="47461"/>
                    <a:pt x="2120165" y="106008"/>
                  </a:cubicBezTo>
                  <a:lnTo>
                    <a:pt x="2120165" y="954074"/>
                  </a:lnTo>
                  <a:cubicBezTo>
                    <a:pt x="2120165" y="1012621"/>
                    <a:pt x="2072704" y="1060082"/>
                    <a:pt x="2014157" y="1060082"/>
                  </a:cubicBezTo>
                  <a:lnTo>
                    <a:pt x="106008" y="1060082"/>
                  </a:lnTo>
                  <a:cubicBezTo>
                    <a:pt x="47461" y="1060082"/>
                    <a:pt x="0" y="1012621"/>
                    <a:pt x="0" y="954074"/>
                  </a:cubicBezTo>
                  <a:lnTo>
                    <a:pt x="0" y="106008"/>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spcFirstLastPara="0" vert="horz" wrap="square" lIns="41209" tIns="41209" rIns="41209" bIns="41209" numCol="1" spcCol="1270" anchor="ctr" anchorCtr="0">
              <a:noAutofit/>
            </a:bodyPr>
            <a:lstStyle/>
            <a:p>
              <a:pPr algn="ctr" defTabSz="711200">
                <a:lnSpc>
                  <a:spcPct val="90000"/>
                </a:lnSpc>
                <a:spcBef>
                  <a:spcPct val="0"/>
                </a:spcBef>
                <a:spcAft>
                  <a:spcPct val="35000"/>
                </a:spcAft>
              </a:pPr>
              <a:r>
                <a:rPr lang="de-DE" dirty="0"/>
                <a:t>Berufsbildende Höhere Schule</a:t>
              </a:r>
            </a:p>
          </p:txBody>
        </p:sp>
        <p:sp>
          <p:nvSpPr>
            <p:cNvPr id="13" name="Freihandform 10">
              <a:extLst>
                <a:ext uri="{FF2B5EF4-FFF2-40B4-BE49-F238E27FC236}">
                  <a16:creationId xmlns:a16="http://schemas.microsoft.com/office/drawing/2014/main" id="{262A4C5B-349E-E65F-0A4A-B1C3B5EA76F2}"/>
                </a:ext>
              </a:extLst>
            </p:cNvPr>
            <p:cNvSpPr/>
            <p:nvPr/>
          </p:nvSpPr>
          <p:spPr>
            <a:xfrm rot="8530278">
              <a:off x="3066282" y="3901299"/>
              <a:ext cx="1044396" cy="39946"/>
            </a:xfrm>
            <a:custGeom>
              <a:avLst/>
              <a:gdLst>
                <a:gd name="connsiteX0" fmla="*/ 0 w 1044396"/>
                <a:gd name="connsiteY0" fmla="*/ 19973 h 39946"/>
                <a:gd name="connsiteX1" fmla="*/ 1044396 w 1044396"/>
                <a:gd name="connsiteY1" fmla="*/ 19973 h 39946"/>
              </a:gdLst>
              <a:ahLst/>
              <a:cxnLst>
                <a:cxn ang="0">
                  <a:pos x="connsiteX0" y="connsiteY0"/>
                </a:cxn>
                <a:cxn ang="0">
                  <a:pos x="connsiteX1" y="connsiteY1"/>
                </a:cxn>
              </a:cxnLst>
              <a:rect l="l" t="t" r="r" b="b"/>
              <a:pathLst>
                <a:path w="1044396" h="39946">
                  <a:moveTo>
                    <a:pt x="0" y="19973"/>
                  </a:moveTo>
                  <a:lnTo>
                    <a:pt x="1044396" y="19973"/>
                  </a:lnTo>
                </a:path>
              </a:pathLst>
            </a:custGeom>
          </p:spPr>
          <p:style>
            <a:lnRef idx="2">
              <a:schemeClr val="accent1">
                <a:shade val="15000"/>
              </a:schemeClr>
            </a:lnRef>
            <a:fillRef idx="1">
              <a:schemeClr val="accent1"/>
            </a:fillRef>
            <a:effectRef idx="0">
              <a:schemeClr val="accent1"/>
            </a:effectRef>
            <a:fontRef idx="minor">
              <a:schemeClr val="lt1"/>
            </a:fontRef>
          </p:style>
          <p:txBody>
            <a:bodyPr spcFirstLastPara="0" vert="horz" wrap="square" lIns="508788" tIns="-6138" rIns="508788" bIns="-6136" numCol="1" spcCol="1270" anchor="ctr" anchorCtr="0">
              <a:noAutofit/>
            </a:bodyPr>
            <a:lstStyle/>
            <a:p>
              <a:pPr algn="ctr" defTabSz="711200">
                <a:lnSpc>
                  <a:spcPct val="90000"/>
                </a:lnSpc>
                <a:spcBef>
                  <a:spcPct val="0"/>
                </a:spcBef>
                <a:spcAft>
                  <a:spcPct val="35000"/>
                </a:spcAft>
              </a:pPr>
              <a:endParaRPr lang="de-DE" sz="1600"/>
            </a:p>
          </p:txBody>
        </p:sp>
        <p:sp>
          <p:nvSpPr>
            <p:cNvPr id="14" name="Freihandform 11">
              <a:extLst>
                <a:ext uri="{FF2B5EF4-FFF2-40B4-BE49-F238E27FC236}">
                  <a16:creationId xmlns:a16="http://schemas.microsoft.com/office/drawing/2014/main" id="{AA6083DD-D5E1-0269-F1DC-D1B84A98B174}"/>
                </a:ext>
              </a:extLst>
            </p:cNvPr>
            <p:cNvSpPr/>
            <p:nvPr/>
          </p:nvSpPr>
          <p:spPr>
            <a:xfrm>
              <a:off x="1043608" y="3704920"/>
              <a:ext cx="2120165" cy="1060082"/>
            </a:xfrm>
            <a:custGeom>
              <a:avLst/>
              <a:gdLst>
                <a:gd name="connsiteX0" fmla="*/ 0 w 2120165"/>
                <a:gd name="connsiteY0" fmla="*/ 106008 h 1060082"/>
                <a:gd name="connsiteX1" fmla="*/ 106008 w 2120165"/>
                <a:gd name="connsiteY1" fmla="*/ 0 h 1060082"/>
                <a:gd name="connsiteX2" fmla="*/ 2014157 w 2120165"/>
                <a:gd name="connsiteY2" fmla="*/ 0 h 1060082"/>
                <a:gd name="connsiteX3" fmla="*/ 2120165 w 2120165"/>
                <a:gd name="connsiteY3" fmla="*/ 106008 h 1060082"/>
                <a:gd name="connsiteX4" fmla="*/ 2120165 w 2120165"/>
                <a:gd name="connsiteY4" fmla="*/ 954074 h 1060082"/>
                <a:gd name="connsiteX5" fmla="*/ 2014157 w 2120165"/>
                <a:gd name="connsiteY5" fmla="*/ 1060082 h 1060082"/>
                <a:gd name="connsiteX6" fmla="*/ 106008 w 2120165"/>
                <a:gd name="connsiteY6" fmla="*/ 1060082 h 1060082"/>
                <a:gd name="connsiteX7" fmla="*/ 0 w 2120165"/>
                <a:gd name="connsiteY7" fmla="*/ 954074 h 1060082"/>
                <a:gd name="connsiteX8" fmla="*/ 0 w 2120165"/>
                <a:gd name="connsiteY8" fmla="*/ 106008 h 10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165" h="1060082">
                  <a:moveTo>
                    <a:pt x="0" y="106008"/>
                  </a:moveTo>
                  <a:cubicBezTo>
                    <a:pt x="0" y="47461"/>
                    <a:pt x="47461" y="0"/>
                    <a:pt x="106008" y="0"/>
                  </a:cubicBezTo>
                  <a:lnTo>
                    <a:pt x="2014157" y="0"/>
                  </a:lnTo>
                  <a:cubicBezTo>
                    <a:pt x="2072704" y="0"/>
                    <a:pt x="2120165" y="47461"/>
                    <a:pt x="2120165" y="106008"/>
                  </a:cubicBezTo>
                  <a:lnTo>
                    <a:pt x="2120165" y="954074"/>
                  </a:lnTo>
                  <a:cubicBezTo>
                    <a:pt x="2120165" y="1012621"/>
                    <a:pt x="2072704" y="1060082"/>
                    <a:pt x="2014157" y="1060082"/>
                  </a:cubicBezTo>
                  <a:lnTo>
                    <a:pt x="106008" y="1060082"/>
                  </a:lnTo>
                  <a:cubicBezTo>
                    <a:pt x="47461" y="1060082"/>
                    <a:pt x="0" y="1012621"/>
                    <a:pt x="0" y="954074"/>
                  </a:cubicBezTo>
                  <a:lnTo>
                    <a:pt x="0" y="106008"/>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spcFirstLastPara="0" vert="horz" wrap="square" lIns="41209" tIns="41209" rIns="41209" bIns="41209" numCol="1" spcCol="1270" anchor="ctr" anchorCtr="0">
              <a:noAutofit/>
            </a:bodyPr>
            <a:lstStyle/>
            <a:p>
              <a:pPr algn="ctr" defTabSz="711200">
                <a:lnSpc>
                  <a:spcPct val="90000"/>
                </a:lnSpc>
                <a:spcBef>
                  <a:spcPct val="0"/>
                </a:spcBef>
                <a:spcAft>
                  <a:spcPct val="35000"/>
                </a:spcAft>
              </a:pPr>
              <a:r>
                <a:rPr lang="de-DE" dirty="0"/>
                <a:t>Lehre</a:t>
              </a:r>
            </a:p>
          </p:txBody>
        </p:sp>
        <p:sp>
          <p:nvSpPr>
            <p:cNvPr id="15" name="Freihandform 12">
              <a:extLst>
                <a:ext uri="{FF2B5EF4-FFF2-40B4-BE49-F238E27FC236}">
                  <a16:creationId xmlns:a16="http://schemas.microsoft.com/office/drawing/2014/main" id="{B4177213-E123-6549-FF3E-70AECDB11805}"/>
                </a:ext>
              </a:extLst>
            </p:cNvPr>
            <p:cNvSpPr/>
            <p:nvPr/>
          </p:nvSpPr>
          <p:spPr>
            <a:xfrm rot="8336580" flipH="1">
              <a:off x="5887598" y="4520044"/>
              <a:ext cx="762076" cy="417732"/>
            </a:xfrm>
            <a:custGeom>
              <a:avLst/>
              <a:gdLst>
                <a:gd name="connsiteX0" fmla="*/ 0 w 1247076"/>
                <a:gd name="connsiteY0" fmla="*/ 19973 h 39946"/>
                <a:gd name="connsiteX1" fmla="*/ 1247076 w 1247076"/>
                <a:gd name="connsiteY1" fmla="*/ 19973 h 39946"/>
              </a:gdLst>
              <a:ahLst/>
              <a:cxnLst>
                <a:cxn ang="0">
                  <a:pos x="connsiteX0" y="connsiteY0"/>
                </a:cxn>
                <a:cxn ang="0">
                  <a:pos x="connsiteX1" y="connsiteY1"/>
                </a:cxn>
              </a:cxnLst>
              <a:rect l="l" t="t" r="r" b="b"/>
              <a:pathLst>
                <a:path w="1247076" h="39946">
                  <a:moveTo>
                    <a:pt x="0" y="19973"/>
                  </a:moveTo>
                  <a:lnTo>
                    <a:pt x="1247076" y="19973"/>
                  </a:lnTo>
                </a:path>
              </a:pathLst>
            </a:custGeom>
          </p:spPr>
          <p:style>
            <a:lnRef idx="2">
              <a:schemeClr val="accent1">
                <a:shade val="15000"/>
              </a:schemeClr>
            </a:lnRef>
            <a:fillRef idx="1">
              <a:schemeClr val="accent1"/>
            </a:fillRef>
            <a:effectRef idx="0">
              <a:schemeClr val="accent1"/>
            </a:effectRef>
            <a:fontRef idx="minor">
              <a:schemeClr val="lt1"/>
            </a:fontRef>
          </p:style>
          <p:txBody>
            <a:bodyPr spcFirstLastPara="0" vert="horz" wrap="square" lIns="605062" tIns="-11204" rIns="605060" bIns="-11204" numCol="1" spcCol="1270" anchor="ctr" anchorCtr="0">
              <a:noAutofit/>
            </a:bodyPr>
            <a:lstStyle/>
            <a:p>
              <a:pPr algn="ctr" defTabSz="711200">
                <a:lnSpc>
                  <a:spcPct val="90000"/>
                </a:lnSpc>
                <a:spcBef>
                  <a:spcPct val="0"/>
                </a:spcBef>
                <a:spcAft>
                  <a:spcPct val="35000"/>
                </a:spcAft>
              </a:pPr>
              <a:endParaRPr lang="de-DE" sz="1600"/>
            </a:p>
          </p:txBody>
        </p:sp>
        <p:sp>
          <p:nvSpPr>
            <p:cNvPr id="16" name="Freihandform 13">
              <a:extLst>
                <a:ext uri="{FF2B5EF4-FFF2-40B4-BE49-F238E27FC236}">
                  <a16:creationId xmlns:a16="http://schemas.microsoft.com/office/drawing/2014/main" id="{D592B785-B6C6-DCFF-549F-BB48BF4E2CE5}"/>
                </a:ext>
              </a:extLst>
            </p:cNvPr>
            <p:cNvSpPr/>
            <p:nvPr/>
          </p:nvSpPr>
          <p:spPr>
            <a:xfrm>
              <a:off x="3942250" y="4845700"/>
              <a:ext cx="2120165" cy="1060082"/>
            </a:xfrm>
            <a:custGeom>
              <a:avLst/>
              <a:gdLst>
                <a:gd name="connsiteX0" fmla="*/ 0 w 2120165"/>
                <a:gd name="connsiteY0" fmla="*/ 106008 h 1060082"/>
                <a:gd name="connsiteX1" fmla="*/ 106008 w 2120165"/>
                <a:gd name="connsiteY1" fmla="*/ 0 h 1060082"/>
                <a:gd name="connsiteX2" fmla="*/ 2014157 w 2120165"/>
                <a:gd name="connsiteY2" fmla="*/ 0 h 1060082"/>
                <a:gd name="connsiteX3" fmla="*/ 2120165 w 2120165"/>
                <a:gd name="connsiteY3" fmla="*/ 106008 h 1060082"/>
                <a:gd name="connsiteX4" fmla="*/ 2120165 w 2120165"/>
                <a:gd name="connsiteY4" fmla="*/ 954074 h 1060082"/>
                <a:gd name="connsiteX5" fmla="*/ 2014157 w 2120165"/>
                <a:gd name="connsiteY5" fmla="*/ 1060082 h 1060082"/>
                <a:gd name="connsiteX6" fmla="*/ 106008 w 2120165"/>
                <a:gd name="connsiteY6" fmla="*/ 1060082 h 1060082"/>
                <a:gd name="connsiteX7" fmla="*/ 0 w 2120165"/>
                <a:gd name="connsiteY7" fmla="*/ 954074 h 1060082"/>
                <a:gd name="connsiteX8" fmla="*/ 0 w 2120165"/>
                <a:gd name="connsiteY8" fmla="*/ 106008 h 10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165" h="1060082">
                  <a:moveTo>
                    <a:pt x="0" y="106008"/>
                  </a:moveTo>
                  <a:cubicBezTo>
                    <a:pt x="0" y="47461"/>
                    <a:pt x="47461" y="0"/>
                    <a:pt x="106008" y="0"/>
                  </a:cubicBezTo>
                  <a:lnTo>
                    <a:pt x="2014157" y="0"/>
                  </a:lnTo>
                  <a:cubicBezTo>
                    <a:pt x="2072704" y="0"/>
                    <a:pt x="2120165" y="47461"/>
                    <a:pt x="2120165" y="106008"/>
                  </a:cubicBezTo>
                  <a:lnTo>
                    <a:pt x="2120165" y="954074"/>
                  </a:lnTo>
                  <a:cubicBezTo>
                    <a:pt x="2120165" y="1012621"/>
                    <a:pt x="2072704" y="1060082"/>
                    <a:pt x="2014157" y="1060082"/>
                  </a:cubicBezTo>
                  <a:lnTo>
                    <a:pt x="106008" y="1060082"/>
                  </a:lnTo>
                  <a:cubicBezTo>
                    <a:pt x="47461" y="1060082"/>
                    <a:pt x="0" y="1012621"/>
                    <a:pt x="0" y="954074"/>
                  </a:cubicBezTo>
                  <a:lnTo>
                    <a:pt x="0" y="106008"/>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spcFirstLastPara="0" vert="horz" wrap="square" lIns="41209" tIns="41209" rIns="41209" bIns="41209" numCol="1" spcCol="1270" anchor="ctr" anchorCtr="0">
              <a:noAutofit/>
            </a:bodyPr>
            <a:lstStyle/>
            <a:p>
              <a:pPr algn="ctr" defTabSz="711200">
                <a:lnSpc>
                  <a:spcPct val="90000"/>
                </a:lnSpc>
                <a:spcBef>
                  <a:spcPct val="0"/>
                </a:spcBef>
                <a:spcAft>
                  <a:spcPct val="35000"/>
                </a:spcAft>
              </a:pPr>
              <a:r>
                <a:rPr lang="de-DE" dirty="0"/>
                <a:t>Studienberechtigungs-prüfung</a:t>
              </a:r>
            </a:p>
          </p:txBody>
        </p:sp>
        <p:sp>
          <p:nvSpPr>
            <p:cNvPr id="17" name="Freihandform 14">
              <a:extLst>
                <a:ext uri="{FF2B5EF4-FFF2-40B4-BE49-F238E27FC236}">
                  <a16:creationId xmlns:a16="http://schemas.microsoft.com/office/drawing/2014/main" id="{F70CE4F0-0643-B897-B1F9-9CCDA2371160}"/>
                </a:ext>
              </a:extLst>
            </p:cNvPr>
            <p:cNvSpPr/>
            <p:nvPr/>
          </p:nvSpPr>
          <p:spPr>
            <a:xfrm>
              <a:off x="3110853" y="5349995"/>
              <a:ext cx="831398" cy="45719"/>
            </a:xfrm>
            <a:custGeom>
              <a:avLst/>
              <a:gdLst>
                <a:gd name="connsiteX0" fmla="*/ 0 w 848066"/>
                <a:gd name="connsiteY0" fmla="*/ 19973 h 39946"/>
                <a:gd name="connsiteX1" fmla="*/ 848066 w 848066"/>
                <a:gd name="connsiteY1" fmla="*/ 19973 h 39946"/>
              </a:gdLst>
              <a:ahLst/>
              <a:cxnLst>
                <a:cxn ang="0">
                  <a:pos x="connsiteX0" y="connsiteY0"/>
                </a:cxn>
                <a:cxn ang="0">
                  <a:pos x="connsiteX1" y="connsiteY1"/>
                </a:cxn>
              </a:cxnLst>
              <a:rect l="l" t="t" r="r" b="b"/>
              <a:pathLst>
                <a:path w="848066" h="39946">
                  <a:moveTo>
                    <a:pt x="0" y="19973"/>
                  </a:moveTo>
                  <a:lnTo>
                    <a:pt x="848066" y="19973"/>
                  </a:lnTo>
                </a:path>
              </a:pathLst>
            </a:custGeom>
          </p:spPr>
          <p:style>
            <a:lnRef idx="2">
              <a:schemeClr val="accent1">
                <a:shade val="15000"/>
              </a:schemeClr>
            </a:lnRef>
            <a:fillRef idx="1">
              <a:schemeClr val="accent1"/>
            </a:fillRef>
            <a:effectRef idx="0">
              <a:schemeClr val="accent1"/>
            </a:effectRef>
            <a:fontRef idx="minor">
              <a:schemeClr val="lt1"/>
            </a:fontRef>
          </p:style>
          <p:txBody>
            <a:bodyPr spcFirstLastPara="0" vert="horz" wrap="square" lIns="415532" tIns="-1228" rIns="415531" bIns="-1229" numCol="1" spcCol="1270" anchor="ctr" anchorCtr="0">
              <a:noAutofit/>
            </a:bodyPr>
            <a:lstStyle/>
            <a:p>
              <a:pPr algn="ctr" defTabSz="711200">
                <a:lnSpc>
                  <a:spcPct val="90000"/>
                </a:lnSpc>
                <a:spcBef>
                  <a:spcPct val="0"/>
                </a:spcBef>
                <a:spcAft>
                  <a:spcPct val="35000"/>
                </a:spcAft>
              </a:pPr>
              <a:endParaRPr lang="de-DE" sz="1600"/>
            </a:p>
          </p:txBody>
        </p:sp>
        <p:sp>
          <p:nvSpPr>
            <p:cNvPr id="18" name="Freihandform 15">
              <a:extLst>
                <a:ext uri="{FF2B5EF4-FFF2-40B4-BE49-F238E27FC236}">
                  <a16:creationId xmlns:a16="http://schemas.microsoft.com/office/drawing/2014/main" id="{35A1FE97-BC83-4A87-5B95-27AD77E7D5DA}"/>
                </a:ext>
              </a:extLst>
            </p:cNvPr>
            <p:cNvSpPr/>
            <p:nvPr/>
          </p:nvSpPr>
          <p:spPr>
            <a:xfrm>
              <a:off x="1043608" y="4924015"/>
              <a:ext cx="2120165" cy="1060082"/>
            </a:xfrm>
            <a:custGeom>
              <a:avLst/>
              <a:gdLst>
                <a:gd name="connsiteX0" fmla="*/ 0 w 2120165"/>
                <a:gd name="connsiteY0" fmla="*/ 106008 h 1060082"/>
                <a:gd name="connsiteX1" fmla="*/ 106008 w 2120165"/>
                <a:gd name="connsiteY1" fmla="*/ 0 h 1060082"/>
                <a:gd name="connsiteX2" fmla="*/ 2014157 w 2120165"/>
                <a:gd name="connsiteY2" fmla="*/ 0 h 1060082"/>
                <a:gd name="connsiteX3" fmla="*/ 2120165 w 2120165"/>
                <a:gd name="connsiteY3" fmla="*/ 106008 h 1060082"/>
                <a:gd name="connsiteX4" fmla="*/ 2120165 w 2120165"/>
                <a:gd name="connsiteY4" fmla="*/ 954074 h 1060082"/>
                <a:gd name="connsiteX5" fmla="*/ 2014157 w 2120165"/>
                <a:gd name="connsiteY5" fmla="*/ 1060082 h 1060082"/>
                <a:gd name="connsiteX6" fmla="*/ 106008 w 2120165"/>
                <a:gd name="connsiteY6" fmla="*/ 1060082 h 1060082"/>
                <a:gd name="connsiteX7" fmla="*/ 0 w 2120165"/>
                <a:gd name="connsiteY7" fmla="*/ 954074 h 1060082"/>
                <a:gd name="connsiteX8" fmla="*/ 0 w 2120165"/>
                <a:gd name="connsiteY8" fmla="*/ 106008 h 10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165" h="1060082">
                  <a:moveTo>
                    <a:pt x="0" y="106008"/>
                  </a:moveTo>
                  <a:cubicBezTo>
                    <a:pt x="0" y="47461"/>
                    <a:pt x="47461" y="0"/>
                    <a:pt x="106008" y="0"/>
                  </a:cubicBezTo>
                  <a:lnTo>
                    <a:pt x="2014157" y="0"/>
                  </a:lnTo>
                  <a:cubicBezTo>
                    <a:pt x="2072704" y="0"/>
                    <a:pt x="2120165" y="47461"/>
                    <a:pt x="2120165" y="106008"/>
                  </a:cubicBezTo>
                  <a:lnTo>
                    <a:pt x="2120165" y="954074"/>
                  </a:lnTo>
                  <a:cubicBezTo>
                    <a:pt x="2120165" y="1012621"/>
                    <a:pt x="2072704" y="1060082"/>
                    <a:pt x="2014157" y="1060082"/>
                  </a:cubicBezTo>
                  <a:lnTo>
                    <a:pt x="106008" y="1060082"/>
                  </a:lnTo>
                  <a:cubicBezTo>
                    <a:pt x="47461" y="1060082"/>
                    <a:pt x="0" y="1012621"/>
                    <a:pt x="0" y="954074"/>
                  </a:cubicBezTo>
                  <a:lnTo>
                    <a:pt x="0" y="106008"/>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spcFirstLastPara="0" vert="horz" wrap="square" lIns="41209" tIns="41209" rIns="41209" bIns="41209" numCol="1" spcCol="1270" anchor="ctr" anchorCtr="0">
              <a:noAutofit/>
            </a:bodyPr>
            <a:lstStyle/>
            <a:p>
              <a:pPr algn="ctr" defTabSz="711200">
                <a:lnSpc>
                  <a:spcPct val="90000"/>
                </a:lnSpc>
                <a:spcBef>
                  <a:spcPct val="0"/>
                </a:spcBef>
                <a:spcAft>
                  <a:spcPct val="35000"/>
                </a:spcAft>
              </a:pPr>
              <a:r>
                <a:rPr lang="de-DE" dirty="0"/>
                <a:t>Lehre</a:t>
              </a:r>
            </a:p>
          </p:txBody>
        </p:sp>
        <p:sp>
          <p:nvSpPr>
            <p:cNvPr id="19" name="Freihandform 7">
              <a:extLst>
                <a:ext uri="{FF2B5EF4-FFF2-40B4-BE49-F238E27FC236}">
                  <a16:creationId xmlns:a16="http://schemas.microsoft.com/office/drawing/2014/main" id="{CF64BC56-BF15-4049-DE86-9BAD79E3218E}"/>
                </a:ext>
              </a:extLst>
            </p:cNvPr>
            <p:cNvSpPr/>
            <p:nvPr/>
          </p:nvSpPr>
          <p:spPr>
            <a:xfrm>
              <a:off x="3966169" y="3071009"/>
              <a:ext cx="2120165" cy="1060082"/>
            </a:xfrm>
            <a:custGeom>
              <a:avLst/>
              <a:gdLst>
                <a:gd name="connsiteX0" fmla="*/ 0 w 2120165"/>
                <a:gd name="connsiteY0" fmla="*/ 106008 h 1060082"/>
                <a:gd name="connsiteX1" fmla="*/ 106008 w 2120165"/>
                <a:gd name="connsiteY1" fmla="*/ 0 h 1060082"/>
                <a:gd name="connsiteX2" fmla="*/ 2014157 w 2120165"/>
                <a:gd name="connsiteY2" fmla="*/ 0 h 1060082"/>
                <a:gd name="connsiteX3" fmla="*/ 2120165 w 2120165"/>
                <a:gd name="connsiteY3" fmla="*/ 106008 h 1060082"/>
                <a:gd name="connsiteX4" fmla="*/ 2120165 w 2120165"/>
                <a:gd name="connsiteY4" fmla="*/ 954074 h 1060082"/>
                <a:gd name="connsiteX5" fmla="*/ 2014157 w 2120165"/>
                <a:gd name="connsiteY5" fmla="*/ 1060082 h 1060082"/>
                <a:gd name="connsiteX6" fmla="*/ 106008 w 2120165"/>
                <a:gd name="connsiteY6" fmla="*/ 1060082 h 1060082"/>
                <a:gd name="connsiteX7" fmla="*/ 0 w 2120165"/>
                <a:gd name="connsiteY7" fmla="*/ 954074 h 1060082"/>
                <a:gd name="connsiteX8" fmla="*/ 0 w 2120165"/>
                <a:gd name="connsiteY8" fmla="*/ 106008 h 10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165" h="1060082">
                  <a:moveTo>
                    <a:pt x="0" y="106008"/>
                  </a:moveTo>
                  <a:cubicBezTo>
                    <a:pt x="0" y="47461"/>
                    <a:pt x="47461" y="0"/>
                    <a:pt x="106008" y="0"/>
                  </a:cubicBezTo>
                  <a:lnTo>
                    <a:pt x="2014157" y="0"/>
                  </a:lnTo>
                  <a:cubicBezTo>
                    <a:pt x="2072704" y="0"/>
                    <a:pt x="2120165" y="47461"/>
                    <a:pt x="2120165" y="106008"/>
                  </a:cubicBezTo>
                  <a:lnTo>
                    <a:pt x="2120165" y="954074"/>
                  </a:lnTo>
                  <a:cubicBezTo>
                    <a:pt x="2120165" y="1012621"/>
                    <a:pt x="2072704" y="1060082"/>
                    <a:pt x="2014157" y="1060082"/>
                  </a:cubicBezTo>
                  <a:lnTo>
                    <a:pt x="106008" y="1060082"/>
                  </a:lnTo>
                  <a:cubicBezTo>
                    <a:pt x="47461" y="1060082"/>
                    <a:pt x="0" y="1012621"/>
                    <a:pt x="0" y="954074"/>
                  </a:cubicBezTo>
                  <a:lnTo>
                    <a:pt x="0" y="106008"/>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spcFirstLastPara="0" vert="horz" wrap="square" lIns="41209" tIns="41209" rIns="41209" bIns="41209" numCol="1" spcCol="1270" anchor="ctr" anchorCtr="0">
              <a:noAutofit/>
            </a:bodyPr>
            <a:lstStyle/>
            <a:p>
              <a:pPr algn="ctr" defTabSz="711200">
                <a:lnSpc>
                  <a:spcPct val="90000"/>
                </a:lnSpc>
                <a:spcBef>
                  <a:spcPct val="0"/>
                </a:spcBef>
                <a:spcAft>
                  <a:spcPct val="35000"/>
                </a:spcAft>
              </a:pPr>
              <a:r>
                <a:rPr lang="de-DE" dirty="0"/>
                <a:t>Reife- und Diplomprüfung</a:t>
              </a:r>
            </a:p>
            <a:p>
              <a:pPr algn="ctr" defTabSz="711200">
                <a:lnSpc>
                  <a:spcPct val="90000"/>
                </a:lnSpc>
                <a:spcBef>
                  <a:spcPct val="0"/>
                </a:spcBef>
                <a:spcAft>
                  <a:spcPct val="35000"/>
                </a:spcAft>
              </a:pPr>
              <a:r>
                <a:rPr lang="de-DE" dirty="0"/>
                <a:t>Berufsreifeprüfung</a:t>
              </a:r>
            </a:p>
          </p:txBody>
        </p:sp>
        <p:sp>
          <p:nvSpPr>
            <p:cNvPr id="20" name="Freihandform 3">
              <a:extLst>
                <a:ext uri="{FF2B5EF4-FFF2-40B4-BE49-F238E27FC236}">
                  <a16:creationId xmlns:a16="http://schemas.microsoft.com/office/drawing/2014/main" id="{6BD87FDC-9363-548B-172B-2D4DE12F141D}"/>
                </a:ext>
              </a:extLst>
            </p:cNvPr>
            <p:cNvSpPr/>
            <p:nvPr/>
          </p:nvSpPr>
          <p:spPr>
            <a:xfrm>
              <a:off x="6513627" y="3921272"/>
              <a:ext cx="2120165" cy="1060082"/>
            </a:xfrm>
            <a:custGeom>
              <a:avLst/>
              <a:gdLst>
                <a:gd name="connsiteX0" fmla="*/ 0 w 2120165"/>
                <a:gd name="connsiteY0" fmla="*/ 106008 h 1060082"/>
                <a:gd name="connsiteX1" fmla="*/ 106008 w 2120165"/>
                <a:gd name="connsiteY1" fmla="*/ 0 h 1060082"/>
                <a:gd name="connsiteX2" fmla="*/ 2014157 w 2120165"/>
                <a:gd name="connsiteY2" fmla="*/ 0 h 1060082"/>
                <a:gd name="connsiteX3" fmla="*/ 2120165 w 2120165"/>
                <a:gd name="connsiteY3" fmla="*/ 106008 h 1060082"/>
                <a:gd name="connsiteX4" fmla="*/ 2120165 w 2120165"/>
                <a:gd name="connsiteY4" fmla="*/ 954074 h 1060082"/>
                <a:gd name="connsiteX5" fmla="*/ 2014157 w 2120165"/>
                <a:gd name="connsiteY5" fmla="*/ 1060082 h 1060082"/>
                <a:gd name="connsiteX6" fmla="*/ 106008 w 2120165"/>
                <a:gd name="connsiteY6" fmla="*/ 1060082 h 1060082"/>
                <a:gd name="connsiteX7" fmla="*/ 0 w 2120165"/>
                <a:gd name="connsiteY7" fmla="*/ 954074 h 1060082"/>
                <a:gd name="connsiteX8" fmla="*/ 0 w 2120165"/>
                <a:gd name="connsiteY8" fmla="*/ 106008 h 106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0165" h="1060082">
                  <a:moveTo>
                    <a:pt x="0" y="106008"/>
                  </a:moveTo>
                  <a:cubicBezTo>
                    <a:pt x="0" y="47461"/>
                    <a:pt x="47461" y="0"/>
                    <a:pt x="106008" y="0"/>
                  </a:cubicBezTo>
                  <a:lnTo>
                    <a:pt x="2014157" y="0"/>
                  </a:lnTo>
                  <a:cubicBezTo>
                    <a:pt x="2072704" y="0"/>
                    <a:pt x="2120165" y="47461"/>
                    <a:pt x="2120165" y="106008"/>
                  </a:cubicBezTo>
                  <a:lnTo>
                    <a:pt x="2120165" y="954074"/>
                  </a:lnTo>
                  <a:cubicBezTo>
                    <a:pt x="2120165" y="1012621"/>
                    <a:pt x="2072704" y="1060082"/>
                    <a:pt x="2014157" y="1060082"/>
                  </a:cubicBezTo>
                  <a:lnTo>
                    <a:pt x="106008" y="1060082"/>
                  </a:lnTo>
                  <a:cubicBezTo>
                    <a:pt x="47461" y="1060082"/>
                    <a:pt x="0" y="1012621"/>
                    <a:pt x="0" y="954074"/>
                  </a:cubicBezTo>
                  <a:lnTo>
                    <a:pt x="0" y="106008"/>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spcFirstLastPara="0" vert="horz" wrap="square" lIns="43749" tIns="43749" rIns="43749" bIns="43749" numCol="1" spcCol="1270" anchor="ctr" anchorCtr="0">
              <a:noAutofit/>
            </a:bodyPr>
            <a:lstStyle/>
            <a:p>
              <a:pPr algn="ctr" defTabSz="889000">
                <a:lnSpc>
                  <a:spcPct val="90000"/>
                </a:lnSpc>
                <a:spcBef>
                  <a:spcPct val="0"/>
                </a:spcBef>
                <a:spcAft>
                  <a:spcPct val="35000"/>
                </a:spcAft>
              </a:pPr>
              <a:r>
                <a:rPr lang="de-DE" sz="2000" b="1" dirty="0"/>
                <a:t>Studium</a:t>
              </a:r>
            </a:p>
          </p:txBody>
        </p:sp>
      </p:grpSp>
    </p:spTree>
    <p:extLst>
      <p:ext uri="{BB962C8B-B14F-4D97-AF65-F5344CB8AC3E}">
        <p14:creationId xmlns:p14="http://schemas.microsoft.com/office/powerpoint/2010/main" val="2160331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FE917-167F-4CF4-6E2E-A8C337A9659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BB052AF-8DCA-D293-E6C5-5147EDB4487E}"/>
              </a:ext>
            </a:extLst>
          </p:cNvPr>
          <p:cNvSpPr txBox="1">
            <a:spLocks/>
          </p:cNvSpPr>
          <p:nvPr/>
        </p:nvSpPr>
        <p:spPr>
          <a:xfrm>
            <a:off x="3877607" y="715068"/>
            <a:ext cx="3425361" cy="281403"/>
          </a:xfrm>
          <a:prstGeom prst="rect">
            <a:avLst/>
          </a:prstGeom>
        </p:spPr>
        <p:txBody>
          <a:bodyPr vert="horz" lIns="63305" tIns="31652" rIns="63305" bIns="31652"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e-AT" sz="2800" b="1" dirty="0">
                <a:solidFill>
                  <a:srgbClr val="0A6169"/>
                </a:solidFill>
                <a:latin typeface="Mangal Pro" panose="00000500000000000000" pitchFamily="2" charset="0"/>
                <a:ea typeface="Calibri" panose="020F0502020204030204" pitchFamily="34" charset="0"/>
                <a:cs typeface="Mangal Pro" panose="00000500000000000000" pitchFamily="2" charset="0"/>
              </a:rPr>
              <a:t>Infoblatt</a:t>
            </a:r>
          </a:p>
        </p:txBody>
      </p:sp>
      <p:sp>
        <p:nvSpPr>
          <p:cNvPr id="56" name="Rectangle 55">
            <a:extLst>
              <a:ext uri="{FF2B5EF4-FFF2-40B4-BE49-F238E27FC236}">
                <a16:creationId xmlns:a16="http://schemas.microsoft.com/office/drawing/2014/main" id="{FC54978B-394B-C8DD-D11C-8D5BEE810E64}"/>
              </a:ext>
            </a:extLst>
          </p:cNvPr>
          <p:cNvSpPr/>
          <p:nvPr/>
        </p:nvSpPr>
        <p:spPr>
          <a:xfrm>
            <a:off x="5064607" y="1204717"/>
            <a:ext cx="2737594" cy="1811371"/>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1B7E86"/>
              </a:buClr>
            </a:pPr>
            <a:r>
              <a:rPr lang="de-AT" sz="969" dirty="0">
                <a:solidFill>
                  <a:srgbClr val="0A6169"/>
                </a:solidFill>
                <a:latin typeface="Mangal Pro" panose="00000500000000000000" pitchFamily="2" charset="0"/>
                <a:ea typeface="Calibri" panose="020F0502020204030204" pitchFamily="34" charset="0"/>
                <a:cs typeface="Mangal Pro" panose="00000500000000000000" pitchFamily="2" charset="0"/>
              </a:rPr>
              <a:t>Zielgruppen und Fächer</a:t>
            </a: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Schüler*innen der Oberstufen (AHS) bzw. BHS</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Berufsschüler*innen</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Studierende zur Einführung ins Thema Logistik</a:t>
            </a:r>
          </a:p>
          <a:p>
            <a:pPr marL="197825" indent="-19782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Wirtschaftliche Fächer</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Geographie und wirtschaftliche Bildung</a:t>
            </a: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p:txBody>
      </p:sp>
      <p:grpSp>
        <p:nvGrpSpPr>
          <p:cNvPr id="23" name="Group 22" descr="Skala Schwierigkeit: 2 von 4">
            <a:extLst>
              <a:ext uri="{FF2B5EF4-FFF2-40B4-BE49-F238E27FC236}">
                <a16:creationId xmlns:a16="http://schemas.microsoft.com/office/drawing/2014/main" id="{AAA7CA51-A2CC-ABFB-7EBA-20857B46E3CD}"/>
              </a:ext>
            </a:extLst>
          </p:cNvPr>
          <p:cNvGrpSpPr/>
          <p:nvPr/>
        </p:nvGrpSpPr>
        <p:grpSpPr>
          <a:xfrm>
            <a:off x="469828" y="2351808"/>
            <a:ext cx="2043112" cy="522726"/>
            <a:chOff x="4002759" y="944466"/>
            <a:chExt cx="3572216" cy="1246812"/>
          </a:xfrm>
        </p:grpSpPr>
        <p:sp>
          <p:nvSpPr>
            <p:cNvPr id="11" name="Title 1">
              <a:extLst>
                <a:ext uri="{FF2B5EF4-FFF2-40B4-BE49-F238E27FC236}">
                  <a16:creationId xmlns:a16="http://schemas.microsoft.com/office/drawing/2014/main" id="{A8FC27D1-1A7A-E07A-F717-0190427A15BE}"/>
                </a:ext>
              </a:extLst>
            </p:cNvPr>
            <p:cNvSpPr txBox="1">
              <a:spLocks/>
            </p:cNvSpPr>
            <p:nvPr/>
          </p:nvSpPr>
          <p:spPr>
            <a:xfrm>
              <a:off x="4250612" y="944466"/>
              <a:ext cx="3324363" cy="470875"/>
            </a:xfrm>
            <a:prstGeom prst="rect">
              <a:avLst/>
            </a:prstGeom>
          </p:spPr>
          <p:txBody>
            <a:bodyPr vert="horz" lIns="63305" tIns="31652" rIns="63305" bIns="31652"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e-AT" sz="969" dirty="0">
                  <a:solidFill>
                    <a:srgbClr val="0A6169"/>
                  </a:solidFill>
                  <a:latin typeface="Mangal Pro" panose="00000500000000000000" pitchFamily="2" charset="0"/>
                  <a:ea typeface="Calibri" panose="020F0502020204030204" pitchFamily="34" charset="0"/>
                  <a:cs typeface="Mangal Pro" panose="00000500000000000000" pitchFamily="2" charset="0"/>
                </a:rPr>
                <a:t>Schwierigkeit</a:t>
              </a:r>
              <a:endParaRPr lang="de-AT" sz="969" dirty="0">
                <a:solidFill>
                  <a:srgbClr val="0A6169"/>
                </a:solidFill>
                <a:latin typeface="Mangal Pro" panose="00000500000000000000" pitchFamily="2" charset="0"/>
                <a:cs typeface="Mangal Pro" panose="00000500000000000000" pitchFamily="2" charset="0"/>
              </a:endParaRPr>
            </a:p>
          </p:txBody>
        </p:sp>
        <p:sp>
          <p:nvSpPr>
            <p:cNvPr id="60" name="Arrow: Chevron 59">
              <a:extLst>
                <a:ext uri="{FF2B5EF4-FFF2-40B4-BE49-F238E27FC236}">
                  <a16:creationId xmlns:a16="http://schemas.microsoft.com/office/drawing/2014/main" id="{9E18B565-0532-D8F5-EF0D-A12D3881211B}"/>
                </a:ext>
              </a:extLst>
            </p:cNvPr>
            <p:cNvSpPr/>
            <p:nvPr/>
          </p:nvSpPr>
          <p:spPr>
            <a:xfrm>
              <a:off x="4002759" y="1410052"/>
              <a:ext cx="874318" cy="781226"/>
            </a:xfrm>
            <a:prstGeom prst="chevron">
              <a:avLst/>
            </a:prstGeom>
            <a:solidFill>
              <a:srgbClr val="0A6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sp>
          <p:nvSpPr>
            <p:cNvPr id="61" name="Arrow: Chevron 60">
              <a:extLst>
                <a:ext uri="{FF2B5EF4-FFF2-40B4-BE49-F238E27FC236}">
                  <a16:creationId xmlns:a16="http://schemas.microsoft.com/office/drawing/2014/main" id="{820E0DB9-F2BA-7D4D-3E31-73EC53D6F8D3}"/>
                </a:ext>
              </a:extLst>
            </p:cNvPr>
            <p:cNvSpPr/>
            <p:nvPr/>
          </p:nvSpPr>
          <p:spPr>
            <a:xfrm>
              <a:off x="4621889" y="1409117"/>
              <a:ext cx="874318" cy="781225"/>
            </a:xfrm>
            <a:prstGeom prst="chevron">
              <a:avLst/>
            </a:prstGeom>
            <a:solidFill>
              <a:srgbClr val="0A6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sp>
          <p:nvSpPr>
            <p:cNvPr id="62" name="Arrow: Chevron 61">
              <a:extLst>
                <a:ext uri="{FF2B5EF4-FFF2-40B4-BE49-F238E27FC236}">
                  <a16:creationId xmlns:a16="http://schemas.microsoft.com/office/drawing/2014/main" id="{60E99474-B31E-1044-69AD-63EEABC95F26}"/>
                </a:ext>
              </a:extLst>
            </p:cNvPr>
            <p:cNvSpPr/>
            <p:nvPr/>
          </p:nvSpPr>
          <p:spPr>
            <a:xfrm>
              <a:off x="5229570" y="1409117"/>
              <a:ext cx="874318" cy="781225"/>
            </a:xfrm>
            <a:prstGeom prst="chevron">
              <a:avLst/>
            </a:prstGeom>
            <a:solidFill>
              <a:srgbClr val="39D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sp>
          <p:nvSpPr>
            <p:cNvPr id="63" name="Arrow: Chevron 62">
              <a:extLst>
                <a:ext uri="{FF2B5EF4-FFF2-40B4-BE49-F238E27FC236}">
                  <a16:creationId xmlns:a16="http://schemas.microsoft.com/office/drawing/2014/main" id="{209F8394-9CD5-45B9-3C6C-4C6158B8D2B5}"/>
                </a:ext>
              </a:extLst>
            </p:cNvPr>
            <p:cNvSpPr/>
            <p:nvPr/>
          </p:nvSpPr>
          <p:spPr>
            <a:xfrm>
              <a:off x="5843786" y="1406618"/>
              <a:ext cx="874318" cy="781225"/>
            </a:xfrm>
            <a:prstGeom prst="chevron">
              <a:avLst/>
            </a:prstGeom>
            <a:solidFill>
              <a:srgbClr val="39D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pic>
          <p:nvPicPr>
            <p:cNvPr id="19" name="Picture 18" descr="A picture containing text&#10;&#10;Description automatically generated">
              <a:extLst>
                <a:ext uri="{FF2B5EF4-FFF2-40B4-BE49-F238E27FC236}">
                  <a16:creationId xmlns:a16="http://schemas.microsoft.com/office/drawing/2014/main" id="{54952888-1B0F-DACE-54C1-B2B4E7C52AC2}"/>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943786" y="1038215"/>
              <a:ext cx="337158" cy="175594"/>
            </a:xfrm>
            <a:prstGeom prst="rect">
              <a:avLst/>
            </a:prstGeom>
          </p:spPr>
        </p:pic>
      </p:grpSp>
      <p:sp>
        <p:nvSpPr>
          <p:cNvPr id="18" name="Rectangle 17">
            <a:extLst>
              <a:ext uri="{FF2B5EF4-FFF2-40B4-BE49-F238E27FC236}">
                <a16:creationId xmlns:a16="http://schemas.microsoft.com/office/drawing/2014/main" id="{BEF58940-162F-7BC0-945C-BF70C5A9CC8E}"/>
              </a:ext>
            </a:extLst>
          </p:cNvPr>
          <p:cNvSpPr/>
          <p:nvPr/>
        </p:nvSpPr>
        <p:spPr>
          <a:xfrm>
            <a:off x="469828" y="3257377"/>
            <a:ext cx="4267227" cy="2424171"/>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AT" sz="969" dirty="0">
              <a:solidFill>
                <a:srgbClr val="0A6169"/>
              </a:solidFill>
              <a:latin typeface="Mangal Pro" panose="00000500000000000000" pitchFamily="2" charset="0"/>
              <a:cs typeface="Mangal Pro" panose="00000500000000000000" pitchFamily="2" charset="0"/>
            </a:endParaRPr>
          </a:p>
          <a:p>
            <a:r>
              <a:rPr lang="de-AT" sz="969" dirty="0">
                <a:solidFill>
                  <a:srgbClr val="0A6169"/>
                </a:solidFill>
                <a:latin typeface="Mangal Pro" panose="00000500000000000000" pitchFamily="2" charset="0"/>
                <a:cs typeface="Mangal Pro" panose="00000500000000000000" pitchFamily="2" charset="0"/>
              </a:rPr>
              <a:t>Kurzbeschreibung</a:t>
            </a:r>
          </a:p>
          <a:p>
            <a:endParaRPr lang="de-AT" sz="969" dirty="0">
              <a:solidFill>
                <a:srgbClr val="0A6169"/>
              </a:solidFill>
              <a:latin typeface="Mangal Pro" panose="00000500000000000000" pitchFamily="2" charset="0"/>
              <a:cs typeface="Mangal Pro" panose="00000500000000000000" pitchFamily="2" charset="0"/>
            </a:endParaRPr>
          </a:p>
          <a:p>
            <a:r>
              <a:rPr lang="de-AT" sz="800" dirty="0">
                <a:solidFill>
                  <a:schemeClr val="tx1"/>
                </a:solidFill>
                <a:latin typeface="Mangal Pro" panose="00000500000000000000" pitchFamily="2" charset="0"/>
                <a:cs typeface="Mangal Pro" panose="00000500000000000000" pitchFamily="2" charset="0"/>
              </a:rPr>
              <a:t>Diese Präsentation bietet einen kompakten Überblick über Karrierepfade und Berufsbilder in der Logistik und zeigt, dass viele Wege zu einer Tätigkeit in der Logistik führen können.</a:t>
            </a:r>
          </a:p>
          <a:p>
            <a:endParaRPr lang="de-AT" sz="800" dirty="0">
              <a:solidFill>
                <a:schemeClr val="tx1"/>
              </a:solidFill>
              <a:latin typeface="Mangal Pro" panose="00000500000000000000" pitchFamily="2" charset="0"/>
              <a:cs typeface="Mangal Pro" panose="00000500000000000000" pitchFamily="2" charset="0"/>
            </a:endParaRPr>
          </a:p>
          <a:p>
            <a:r>
              <a:rPr lang="de-AT" sz="800" dirty="0">
                <a:solidFill>
                  <a:schemeClr val="tx1"/>
                </a:solidFill>
                <a:latin typeface="Mangal Pro" panose="00000500000000000000" pitchFamily="2" charset="0"/>
                <a:cs typeface="Mangal Pro" panose="00000500000000000000" pitchFamily="2" charset="0"/>
              </a:rPr>
              <a:t>Ausgehend von aktuellen Trends und Innovationen wird ein Blick darauf geworfen, wie sich Tätigkeiten in der Logistik weiterentwickeln und welche Fähigkeiten und Kompetenzen im Arbeitsmarkt der Logistik in Zukunft gefragt sein werden.</a:t>
            </a:r>
          </a:p>
          <a:p>
            <a:endParaRPr lang="de-AT" sz="623" dirty="0">
              <a:solidFill>
                <a:schemeClr val="tx1"/>
              </a:solidFill>
              <a:latin typeface="Bahnschrift Light" panose="020B0502040204020203" pitchFamily="34" charset="0"/>
            </a:endParaRPr>
          </a:p>
        </p:txBody>
      </p:sp>
      <p:sp>
        <p:nvSpPr>
          <p:cNvPr id="40" name="Rectangle 39">
            <a:extLst>
              <a:ext uri="{FF2B5EF4-FFF2-40B4-BE49-F238E27FC236}">
                <a16:creationId xmlns:a16="http://schemas.microsoft.com/office/drawing/2014/main" id="{1F63FD68-6B99-A6E5-1E45-CB7A363EC4FB}"/>
              </a:ext>
            </a:extLst>
          </p:cNvPr>
          <p:cNvSpPr/>
          <p:nvPr/>
        </p:nvSpPr>
        <p:spPr>
          <a:xfrm>
            <a:off x="5064607" y="3257376"/>
            <a:ext cx="6440929" cy="2424172"/>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lIns="63305" tIns="31652" rIns="63305" bIns="31652" rtlCol="0" anchor="t"/>
          <a:lstStyle/>
          <a:p>
            <a:endParaRPr lang="de-AT" sz="969" dirty="0">
              <a:solidFill>
                <a:srgbClr val="0A6169"/>
              </a:solidFill>
              <a:latin typeface="Mangal Pro" panose="00000500000000000000" pitchFamily="2" charset="0"/>
              <a:cs typeface="Mangal Pro" panose="00000500000000000000" pitchFamily="2" charset="0"/>
            </a:endParaRPr>
          </a:p>
          <a:p>
            <a:r>
              <a:rPr lang="de-AT" sz="969" dirty="0">
                <a:solidFill>
                  <a:srgbClr val="0A6169"/>
                </a:solidFill>
                <a:latin typeface="Mangal Pro" panose="00000500000000000000" pitchFamily="2" charset="0"/>
                <a:cs typeface="Mangal Pro" panose="00000500000000000000" pitchFamily="2" charset="0"/>
              </a:rPr>
              <a:t>Lernziele</a:t>
            </a:r>
          </a:p>
          <a:p>
            <a:endParaRPr lang="de-AT" sz="900" dirty="0">
              <a:solidFill>
                <a:srgbClr val="0A6169"/>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bekommen einen Überblick über verschiedene Karrierepfade in der Logistik.</a:t>
            </a:r>
          </a:p>
          <a:p>
            <a:pPr marL="197825" indent="-19782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verstehen, welche Ausbildungswege zu einem Beruf in der Logistik führen können.</a:t>
            </a:r>
          </a:p>
          <a:p>
            <a:pPr marL="197825" indent="-19782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können verschiedene Berufsbilder erkennen, erklären und voneinander unterscheiden. </a:t>
            </a:r>
          </a:p>
          <a:p>
            <a:pPr marL="197825" indent="-19782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erkennen, welche Fähigkeiten und Kompetenzen für verschiedene Berufsbilder gefragt sind und können basierend auf ihren eigenen Fähigkeiten und Interessen abschätzen, welche Berufsbilder für sie passend sein können.</a:t>
            </a:r>
            <a:endParaRPr lang="de-AT" sz="9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9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a:buClr>
                <a:srgbClr val="189BC4"/>
              </a:buClr>
              <a:buSzPct val="123000"/>
            </a:pPr>
            <a:endParaRPr lang="de-AT" sz="554" dirty="0">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554" dirty="0">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554" dirty="0">
              <a:solidFill>
                <a:schemeClr val="tx1"/>
              </a:solidFill>
              <a:latin typeface="Bahnschrift Light" panose="020B0502040204020203" pitchFamily="34" charset="0"/>
            </a:endParaRPr>
          </a:p>
        </p:txBody>
      </p:sp>
      <p:pic>
        <p:nvPicPr>
          <p:cNvPr id="46" name="Picture 45" descr="A picture containing text, weapon&#10;&#10;Description automatically generated">
            <a:extLst>
              <a:ext uri="{FF2B5EF4-FFF2-40B4-BE49-F238E27FC236}">
                <a16:creationId xmlns:a16="http://schemas.microsoft.com/office/drawing/2014/main" id="{D8452CDA-F1E5-9749-FFE3-6BB8E6EE0A42}"/>
              </a:ext>
            </a:extLst>
          </p:cNvPr>
          <p:cNvPicPr>
            <a:picLocks noChangeAspect="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291663" y="1320620"/>
            <a:ext cx="181989" cy="163002"/>
          </a:xfrm>
          <a:prstGeom prst="rect">
            <a:avLst/>
          </a:prstGeom>
        </p:spPr>
      </p:pic>
      <p:sp>
        <p:nvSpPr>
          <p:cNvPr id="47" name="Rectangle 46">
            <a:extLst>
              <a:ext uri="{FF2B5EF4-FFF2-40B4-BE49-F238E27FC236}">
                <a16:creationId xmlns:a16="http://schemas.microsoft.com/office/drawing/2014/main" id="{CAF371D1-C136-9814-FE89-E18E4067E175}"/>
              </a:ext>
            </a:extLst>
          </p:cNvPr>
          <p:cNvSpPr/>
          <p:nvPr/>
        </p:nvSpPr>
        <p:spPr>
          <a:xfrm>
            <a:off x="474134" y="1197572"/>
            <a:ext cx="1548724" cy="780227"/>
          </a:xfrm>
          <a:prstGeom prst="rect">
            <a:avLst/>
          </a:prstGeom>
          <a:noFill/>
          <a:ln>
            <a:solidFill>
              <a:srgbClr val="1B7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969" dirty="0">
                <a:solidFill>
                  <a:srgbClr val="0A6169"/>
                </a:solidFill>
                <a:latin typeface="Mangal Pro" panose="00000500000000000000" pitchFamily="2" charset="0"/>
                <a:ea typeface="Calibri" panose="020F0502020204030204" pitchFamily="34" charset="0"/>
                <a:cs typeface="Mangal Pro" panose="00000500000000000000" pitchFamily="2" charset="0"/>
              </a:rPr>
              <a:t>Dauer Vortrag</a:t>
            </a:r>
          </a:p>
          <a:p>
            <a:endParaRPr lang="de-AT" sz="762" b="1" dirty="0">
              <a:solidFill>
                <a:schemeClr val="tx1"/>
              </a:solidFill>
              <a:latin typeface="Bahnschrift SemiBold" panose="020B0502040204020203" pitchFamily="34" charset="0"/>
              <a:ea typeface="Calibri" panose="020F0502020204030204" pitchFamily="34" charset="0"/>
            </a:endParaRPr>
          </a:p>
          <a:p>
            <a:r>
              <a:rPr lang="de-AT" sz="800" b="1" dirty="0">
                <a:solidFill>
                  <a:schemeClr val="tx1"/>
                </a:solidFill>
                <a:latin typeface="Bahnschrift SemiBold" panose="020B0502040204020203" pitchFamily="34" charset="0"/>
                <a:ea typeface="Calibri" panose="020F0502020204030204" pitchFamily="34" charset="0"/>
              </a:rPr>
              <a:t>2 EH</a:t>
            </a:r>
          </a:p>
          <a:p>
            <a:endParaRPr lang="de-AT" sz="831" dirty="0">
              <a:solidFill>
                <a:schemeClr val="tx1"/>
              </a:solidFill>
            </a:endParaRPr>
          </a:p>
        </p:txBody>
      </p:sp>
      <p:pic>
        <p:nvPicPr>
          <p:cNvPr id="41" name="Picture 40" descr="Icon&#10;&#10;Description automatically generated">
            <a:extLst>
              <a:ext uri="{FF2B5EF4-FFF2-40B4-BE49-F238E27FC236}">
                <a16:creationId xmlns:a16="http://schemas.microsoft.com/office/drawing/2014/main" id="{E8AEF322-1BA5-825D-7AEF-1B9BB57BEB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6823" y="1287046"/>
            <a:ext cx="167825" cy="166697"/>
          </a:xfrm>
          <a:prstGeom prst="rect">
            <a:avLst/>
          </a:prstGeom>
        </p:spPr>
      </p:pic>
      <p:pic>
        <p:nvPicPr>
          <p:cNvPr id="6" name="Graphic 5" descr="Chevron arrows with solid fill">
            <a:extLst>
              <a:ext uri="{FF2B5EF4-FFF2-40B4-BE49-F238E27FC236}">
                <a16:creationId xmlns:a16="http://schemas.microsoft.com/office/drawing/2014/main" id="{588A1C82-C316-9BBB-1E9B-26C7F8DE778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10472" y="1274399"/>
            <a:ext cx="167135" cy="167135"/>
          </a:xfrm>
          <a:prstGeom prst="rect">
            <a:avLst/>
          </a:prstGeom>
        </p:spPr>
      </p:pic>
      <p:pic>
        <p:nvPicPr>
          <p:cNvPr id="25" name="Grafik 24" descr="Ein Bild, das Grafiken, Screenshot, Schrift, Symbol enthält.&#10;&#10;KI-generierte Inhalte können fehlerhaft sein.">
            <a:extLst>
              <a:ext uri="{FF2B5EF4-FFF2-40B4-BE49-F238E27FC236}">
                <a16:creationId xmlns:a16="http://schemas.microsoft.com/office/drawing/2014/main" id="{87939564-9415-D8BD-5600-100273F7D27F}"/>
              </a:ext>
            </a:extLst>
          </p:cNvPr>
          <p:cNvPicPr>
            <a:picLocks noChangeAspect="1"/>
          </p:cNvPicPr>
          <p:nvPr/>
        </p:nvPicPr>
        <p:blipFill>
          <a:blip r:embed="rId10">
            <a:extLst>
              <a:ext uri="{28A0092B-C50C-407E-A947-70E740481C1C}">
                <a14:useLocalDpi xmlns:a14="http://schemas.microsoft.com/office/drawing/2010/main" val="0"/>
              </a:ext>
            </a:extLst>
          </a:blip>
          <a:srcRect r="65533"/>
          <a:stretch/>
        </p:blipFill>
        <p:spPr>
          <a:xfrm>
            <a:off x="7729489" y="3274398"/>
            <a:ext cx="264364" cy="309204"/>
          </a:xfrm>
          <a:prstGeom prst="rect">
            <a:avLst/>
          </a:prstGeom>
        </p:spPr>
      </p:pic>
      <p:sp>
        <p:nvSpPr>
          <p:cNvPr id="2" name="Flowchart: Alternate Process 13">
            <a:extLst>
              <a:ext uri="{FF2B5EF4-FFF2-40B4-BE49-F238E27FC236}">
                <a16:creationId xmlns:a16="http://schemas.microsoft.com/office/drawing/2014/main" id="{EFFBEB5E-5192-1BE4-78DD-19C4B28C337D}"/>
              </a:ext>
            </a:extLst>
          </p:cNvPr>
          <p:cNvSpPr/>
          <p:nvPr/>
        </p:nvSpPr>
        <p:spPr>
          <a:xfrm>
            <a:off x="2378639" y="1204718"/>
            <a:ext cx="2358417" cy="1811372"/>
          </a:xfrm>
          <a:prstGeom prst="rect">
            <a:avLst/>
          </a:prstGeom>
          <a:noFill/>
          <a:ln>
            <a:solidFill>
              <a:srgbClr val="1B7E8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br>
              <a:rPr lang="de-AT" sz="969" dirty="0">
                <a:solidFill>
                  <a:srgbClr val="0A6169"/>
                </a:solidFill>
                <a:latin typeface="Mangal Pro" panose="00000500000000000000" pitchFamily="2" charset="0"/>
                <a:cs typeface="Mangal Pro" panose="00000500000000000000" pitchFamily="2" charset="0"/>
              </a:rPr>
            </a:br>
            <a:r>
              <a:rPr lang="de-AT" sz="969" dirty="0">
                <a:solidFill>
                  <a:srgbClr val="0A6169"/>
                </a:solidFill>
                <a:latin typeface="Mangal Pro" panose="00000500000000000000" pitchFamily="2" charset="0"/>
                <a:cs typeface="Mangal Pro" panose="00000500000000000000" pitchFamily="2" charset="0"/>
              </a:rPr>
              <a:t>Interaktive Übungen	</a:t>
            </a:r>
          </a:p>
          <a:p>
            <a:pPr>
              <a:buClr>
                <a:srgbClr val="1B7E86"/>
              </a:buClr>
              <a:buSzPct val="123000"/>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Brainstorming über Berufsbilder</a:t>
            </a:r>
          </a:p>
          <a:p>
            <a:pPr marL="197825" indent="-197825">
              <a:buClr>
                <a:srgbClr val="1B7E86"/>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Übung „Berufe-Memory“</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Übung „Wir suchen </a:t>
            </a:r>
            <a:r>
              <a:rPr lang="de-AT" sz="800" dirty="0" err="1">
                <a:solidFill>
                  <a:schemeClr val="tx1"/>
                </a:solidFill>
                <a:latin typeface="Mangal Pro" panose="00000500000000000000" pitchFamily="2" charset="0"/>
                <a:cs typeface="Mangal Pro" panose="00000500000000000000" pitchFamily="2" charset="0"/>
              </a:rPr>
              <a:t>eine:n</a:t>
            </a:r>
            <a:r>
              <a:rPr lang="de-AT" sz="800" dirty="0">
                <a:solidFill>
                  <a:schemeClr val="tx1"/>
                </a:solidFill>
                <a:latin typeface="Mangal Pro" panose="00000500000000000000" pitchFamily="2" charset="0"/>
                <a:cs typeface="Mangal Pro" panose="00000500000000000000" pitchFamily="2" charset="0"/>
              </a:rPr>
              <a:t> …“</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Übung „Ich frage </a:t>
            </a:r>
            <a:r>
              <a:rPr lang="de-AT" sz="800" dirty="0" err="1">
                <a:solidFill>
                  <a:schemeClr val="tx1"/>
                </a:solidFill>
                <a:latin typeface="Mangal Pro" panose="00000500000000000000" pitchFamily="2" charset="0"/>
                <a:cs typeface="Mangal Pro" panose="00000500000000000000" pitchFamily="2" charset="0"/>
              </a:rPr>
              <a:t>eine:n</a:t>
            </a:r>
            <a:r>
              <a:rPr lang="de-AT" sz="800" dirty="0">
                <a:solidFill>
                  <a:schemeClr val="tx1"/>
                </a:solidFill>
                <a:latin typeface="Mangal Pro" panose="00000500000000000000" pitchFamily="2" charset="0"/>
                <a:cs typeface="Mangal Pro" panose="00000500000000000000" pitchFamily="2" charset="0"/>
              </a:rPr>
              <a:t> …“</a:t>
            </a:r>
          </a:p>
          <a:p>
            <a:pPr marL="197825" indent="-197825">
              <a:buClr>
                <a:srgbClr val="1B7E86"/>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Videos „</a:t>
            </a:r>
            <a:r>
              <a:rPr lang="de-AT" sz="800" dirty="0" err="1">
                <a:solidFill>
                  <a:schemeClr val="tx1"/>
                </a:solidFill>
                <a:latin typeface="Mangal Pro" panose="00000500000000000000" pitchFamily="2" charset="0"/>
                <a:cs typeface="Mangal Pro" panose="00000500000000000000" pitchFamily="2" charset="0"/>
              </a:rPr>
              <a:t>One</a:t>
            </a:r>
            <a:r>
              <a:rPr lang="de-AT" sz="800" dirty="0">
                <a:solidFill>
                  <a:schemeClr val="tx1"/>
                </a:solidFill>
                <a:latin typeface="Mangal Pro" panose="00000500000000000000" pitchFamily="2" charset="0"/>
                <a:cs typeface="Mangal Pro" panose="00000500000000000000" pitchFamily="2" charset="0"/>
              </a:rPr>
              <a:t> </a:t>
            </a:r>
            <a:r>
              <a:rPr lang="de-AT" sz="800" dirty="0" err="1">
                <a:solidFill>
                  <a:schemeClr val="tx1"/>
                </a:solidFill>
                <a:latin typeface="Mangal Pro" panose="00000500000000000000" pitchFamily="2" charset="0"/>
                <a:cs typeface="Mangal Pro" panose="00000500000000000000" pitchFamily="2" charset="0"/>
              </a:rPr>
              <a:t>day</a:t>
            </a:r>
            <a:r>
              <a:rPr lang="de-AT" sz="800" dirty="0">
                <a:solidFill>
                  <a:schemeClr val="tx1"/>
                </a:solidFill>
                <a:latin typeface="Mangal Pro" panose="00000500000000000000" pitchFamily="2" charset="0"/>
                <a:cs typeface="Mangal Pro" panose="00000500000000000000" pitchFamily="2" charset="0"/>
              </a:rPr>
              <a:t> in a </a:t>
            </a:r>
            <a:r>
              <a:rPr lang="de-AT" sz="800" dirty="0" err="1">
                <a:solidFill>
                  <a:schemeClr val="tx1"/>
                </a:solidFill>
                <a:latin typeface="Mangal Pro" panose="00000500000000000000" pitchFamily="2" charset="0"/>
                <a:cs typeface="Mangal Pro" panose="00000500000000000000" pitchFamily="2" charset="0"/>
              </a:rPr>
              <a:t>job</a:t>
            </a:r>
            <a:r>
              <a:rPr lang="de-AT" sz="800" dirty="0">
                <a:solidFill>
                  <a:schemeClr val="tx1"/>
                </a:solidFill>
                <a:latin typeface="Mangal Pro" panose="00000500000000000000" pitchFamily="2" charset="0"/>
                <a:cs typeface="Mangal Pro" panose="00000500000000000000" pitchFamily="2" charset="0"/>
              </a:rPr>
              <a:t>“</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Videos „1 Minute – 1 Job“</a:t>
            </a: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p:txBody>
      </p:sp>
      <p:pic>
        <p:nvPicPr>
          <p:cNvPr id="8" name="Graphic 50" descr="Circles with arrows with solid fill">
            <a:extLst>
              <a:ext uri="{FF2B5EF4-FFF2-40B4-BE49-F238E27FC236}">
                <a16:creationId xmlns:a16="http://schemas.microsoft.com/office/drawing/2014/main" id="{80B6C445-A0EA-29E4-F295-E81AC8319DC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08777" y="1215113"/>
            <a:ext cx="211015" cy="211015"/>
          </a:xfrm>
          <a:prstGeom prst="rect">
            <a:avLst/>
          </a:prstGeom>
        </p:spPr>
      </p:pic>
      <p:sp>
        <p:nvSpPr>
          <p:cNvPr id="9" name="Flowchart: Alternate Process 2">
            <a:extLst>
              <a:ext uri="{FF2B5EF4-FFF2-40B4-BE49-F238E27FC236}">
                <a16:creationId xmlns:a16="http://schemas.microsoft.com/office/drawing/2014/main" id="{95A667E2-071D-F111-1757-A8920A0B810B}"/>
              </a:ext>
            </a:extLst>
          </p:cNvPr>
          <p:cNvSpPr/>
          <p:nvPr/>
        </p:nvSpPr>
        <p:spPr>
          <a:xfrm>
            <a:off x="7998464" y="1197572"/>
            <a:ext cx="3507071" cy="1818516"/>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969" dirty="0">
              <a:solidFill>
                <a:srgbClr val="002E60"/>
              </a:solidFill>
              <a:latin typeface="Bahnschrift SemiBold" panose="020B0502040204020203" pitchFamily="34" charset="0"/>
              <a:cs typeface="+mj-cs"/>
            </a:endParaRPr>
          </a:p>
          <a:p>
            <a:endParaRPr lang="de-AT" sz="969" dirty="0">
              <a:solidFill>
                <a:srgbClr val="002E60"/>
              </a:solidFill>
              <a:latin typeface="Bahnschrift SemiBold" panose="020B0502040204020203" pitchFamily="34" charset="0"/>
              <a:cs typeface="+mj-cs"/>
            </a:endParaRPr>
          </a:p>
          <a:p>
            <a:r>
              <a:rPr lang="de-AT" sz="969" dirty="0">
                <a:solidFill>
                  <a:srgbClr val="0A6169"/>
                </a:solidFill>
                <a:latin typeface="Mangal Pro" panose="00000500000000000000" pitchFamily="2" charset="0"/>
                <a:cs typeface="Mangal Pro" panose="00000500000000000000" pitchFamily="2" charset="0"/>
              </a:rPr>
              <a:t>Anknüpfungspunkte Lehrplan</a:t>
            </a:r>
          </a:p>
          <a:p>
            <a:pPr marL="118695" indent="-11869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18695" indent="-11869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Betriebswirtschaft</a:t>
            </a:r>
          </a:p>
          <a:p>
            <a:pPr marL="118695" indent="-11869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Logistik, Transport</a:t>
            </a:r>
          </a:p>
          <a:p>
            <a:pPr marL="118695" indent="-11869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Bildung für nachhaltige Entwicklung (BNE)</a:t>
            </a:r>
          </a:p>
          <a:p>
            <a:pPr marL="118695" indent="-11869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Digitale Bildung (Digitalisierung und Automatisierung)</a:t>
            </a:r>
          </a:p>
          <a:p>
            <a:pPr marL="118695" indent="-11869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Globalisierung</a:t>
            </a:r>
          </a:p>
          <a:p>
            <a:pPr>
              <a:buClr>
                <a:srgbClr val="189BC4"/>
              </a:buClr>
              <a:buSzPct val="123000"/>
            </a:pPr>
            <a:endParaRPr lang="de-AT" sz="800" dirty="0">
              <a:solidFill>
                <a:schemeClr val="tx1"/>
              </a:solidFill>
              <a:latin typeface="Bahnschrift Light" panose="020B0502040204020203" pitchFamily="34" charset="0"/>
            </a:endParaRPr>
          </a:p>
          <a:p>
            <a:pPr>
              <a:buClr>
                <a:srgbClr val="189BC4"/>
              </a:buClr>
              <a:buSzPct val="123000"/>
            </a:pPr>
            <a:endParaRPr lang="de-AT" sz="800"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623" dirty="0">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623" dirty="0">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623" dirty="0">
              <a:solidFill>
                <a:schemeClr val="tx1"/>
              </a:solidFill>
              <a:latin typeface="Bahnschrift Light" panose="020B0502040204020203" pitchFamily="34" charset="0"/>
            </a:endParaRPr>
          </a:p>
        </p:txBody>
      </p:sp>
      <p:sp>
        <p:nvSpPr>
          <p:cNvPr id="3" name="Interaktive Schaltfläche: Hilfe 2">
            <a:hlinkClick r:id="" action="ppaction://noaction" highlightClick="1"/>
            <a:extLst>
              <a:ext uri="{FF2B5EF4-FFF2-40B4-BE49-F238E27FC236}">
                <a16:creationId xmlns:a16="http://schemas.microsoft.com/office/drawing/2014/main" id="{7CEE6F4F-C340-AE31-1465-B424D9BCAA87}"/>
              </a:ext>
            </a:extLst>
          </p:cNvPr>
          <p:cNvSpPr/>
          <p:nvPr/>
        </p:nvSpPr>
        <p:spPr>
          <a:xfrm>
            <a:off x="1930971" y="3361810"/>
            <a:ext cx="175162" cy="134380"/>
          </a:xfrm>
          <a:prstGeom prst="actionButtonHelp">
            <a:avLst/>
          </a:prstGeom>
          <a:noFill/>
          <a:ln>
            <a:solidFill>
              <a:srgbClr val="0A61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246"/>
          </a:p>
        </p:txBody>
      </p:sp>
    </p:spTree>
    <p:extLst>
      <p:ext uri="{BB962C8B-B14F-4D97-AF65-F5344CB8AC3E}">
        <p14:creationId xmlns:p14="http://schemas.microsoft.com/office/powerpoint/2010/main" val="720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D63B1-B28A-CA8C-EF75-ED05A661A784}"/>
              </a:ext>
            </a:extLst>
          </p:cNvPr>
          <p:cNvSpPr>
            <a:spLocks noGrp="1"/>
          </p:cNvSpPr>
          <p:nvPr>
            <p:ph type="ctrTitle"/>
          </p:nvPr>
        </p:nvSpPr>
        <p:spPr/>
        <p:txBody>
          <a:bodyPr/>
          <a:lstStyle/>
          <a:p>
            <a:r>
              <a:rPr lang="de-AT" dirty="0"/>
              <a:t>Danke für eure Aufmerksamkeit!</a:t>
            </a:r>
          </a:p>
        </p:txBody>
      </p:sp>
      <p:sp>
        <p:nvSpPr>
          <p:cNvPr id="3" name="Subtitle 2">
            <a:extLst>
              <a:ext uri="{FF2B5EF4-FFF2-40B4-BE49-F238E27FC236}">
                <a16:creationId xmlns:a16="http://schemas.microsoft.com/office/drawing/2014/main" id="{ADF02A5B-AA6B-C79B-E4A2-2B43B2B49A5B}"/>
              </a:ext>
            </a:extLst>
          </p:cNvPr>
          <p:cNvSpPr>
            <a:spLocks noGrp="1"/>
          </p:cNvSpPr>
          <p:nvPr>
            <p:ph type="subTitle" idx="1"/>
          </p:nvPr>
        </p:nvSpPr>
        <p:spPr>
          <a:xfrm>
            <a:off x="1524000" y="3832698"/>
            <a:ext cx="9144000" cy="1425102"/>
          </a:xfrm>
        </p:spPr>
        <p:txBody>
          <a:bodyPr/>
          <a:lstStyle/>
          <a:p>
            <a:pPr>
              <a:lnSpc>
                <a:spcPct val="100000"/>
              </a:lnSpc>
            </a:pPr>
            <a:r>
              <a:rPr lang="de-AT" dirty="0"/>
              <a:t>Weitere Informationen, Lehrmittel und Übungen</a:t>
            </a:r>
            <a:br>
              <a:rPr lang="de-AT" dirty="0"/>
            </a:br>
            <a:r>
              <a:rPr lang="de-AT" dirty="0"/>
              <a:t>unter </a:t>
            </a:r>
            <a:r>
              <a:rPr lang="de-AT" dirty="0">
                <a:hlinkClick r:id="rId2"/>
              </a:rPr>
              <a:t>www.retrans.at</a:t>
            </a:r>
            <a:endParaRPr lang="de-AT" dirty="0"/>
          </a:p>
          <a:p>
            <a:r>
              <a:rPr lang="de-AT" dirty="0"/>
              <a:t>Kontakt: </a:t>
            </a:r>
            <a:r>
              <a:rPr lang="de-AT" dirty="0">
                <a:hlinkClick r:id="rId3"/>
              </a:rPr>
              <a:t>retrans@fh-steyr.at</a:t>
            </a:r>
            <a:r>
              <a:rPr lang="de-AT" dirty="0"/>
              <a:t>, </a:t>
            </a:r>
            <a:r>
              <a:rPr lang="de-AT" u="sng" dirty="0">
                <a:hlinkClick r:id="rId4" tooltip="mailto:retrans@fh-vie.ac.at"/>
              </a:rPr>
              <a:t>retrans@fh-vie.ac.at</a:t>
            </a:r>
            <a:endParaRPr lang="de-AT" dirty="0"/>
          </a:p>
        </p:txBody>
      </p:sp>
    </p:spTree>
    <p:extLst>
      <p:ext uri="{BB962C8B-B14F-4D97-AF65-F5344CB8AC3E}">
        <p14:creationId xmlns:p14="http://schemas.microsoft.com/office/powerpoint/2010/main" val="3747806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9C4096-D93F-0D8D-5B18-355CE119B163}"/>
              </a:ext>
            </a:extLst>
          </p:cNvPr>
          <p:cNvSpPr>
            <a:spLocks noGrp="1"/>
          </p:cNvSpPr>
          <p:nvPr>
            <p:ph type="title"/>
          </p:nvPr>
        </p:nvSpPr>
        <p:spPr/>
        <p:txBody>
          <a:bodyPr/>
          <a:lstStyle/>
          <a:p>
            <a:r>
              <a:rPr lang="de-AT"/>
              <a:t>Hinweis zu Copyright und KI</a:t>
            </a:r>
          </a:p>
        </p:txBody>
      </p:sp>
      <p:sp>
        <p:nvSpPr>
          <p:cNvPr id="3" name="Inhaltsplatzhalter 2">
            <a:extLst>
              <a:ext uri="{FF2B5EF4-FFF2-40B4-BE49-F238E27FC236}">
                <a16:creationId xmlns:a16="http://schemas.microsoft.com/office/drawing/2014/main" id="{E50F7ADC-0791-1AC1-6F79-D5E5289B549D}"/>
              </a:ext>
            </a:extLst>
          </p:cNvPr>
          <p:cNvSpPr>
            <a:spLocks noGrp="1"/>
          </p:cNvSpPr>
          <p:nvPr>
            <p:ph idx="1"/>
          </p:nvPr>
        </p:nvSpPr>
        <p:spPr>
          <a:xfrm>
            <a:off x="838200" y="1549400"/>
            <a:ext cx="10515600" cy="4209288"/>
          </a:xfrm>
        </p:spPr>
        <p:txBody>
          <a:bodyPr>
            <a:normAutofit fontScale="77500" lnSpcReduction="20000"/>
          </a:bodyPr>
          <a:lstStyle/>
          <a:p>
            <a:pPr>
              <a:lnSpc>
                <a:spcPct val="120000"/>
              </a:lnSpc>
            </a:pPr>
            <a:r>
              <a:rPr lang="de-AT" dirty="0"/>
              <a:t>Dieses Lehrmittelpaket ist unter einer sogenannten </a:t>
            </a:r>
            <a:r>
              <a:rPr lang="de-AT" dirty="0">
                <a:hlinkClick r:id="rId3"/>
              </a:rPr>
              <a:t>Creative Common Namensnennung 4.0 International Lizenz </a:t>
            </a:r>
            <a:r>
              <a:rPr lang="de-AT" dirty="0"/>
              <a:t>verfügbar.</a:t>
            </a:r>
          </a:p>
          <a:p>
            <a:pPr>
              <a:lnSpc>
                <a:spcPct val="120000"/>
              </a:lnSpc>
            </a:pPr>
            <a:r>
              <a:rPr lang="de-AT" dirty="0"/>
              <a:t>Sie können diese Lehrmittel demnach frei in Ihren Unterricht integrieren, Ihren Anforderungen entsprechend anpassen und an Ihre </a:t>
            </a:r>
            <a:r>
              <a:rPr lang="de-AT" dirty="0" err="1"/>
              <a:t>Schüler:innen</a:t>
            </a:r>
            <a:r>
              <a:rPr lang="de-AT" dirty="0"/>
              <a:t>/Studierenden oder sonstige Personen weitergeben.</a:t>
            </a:r>
          </a:p>
          <a:p>
            <a:pPr>
              <a:lnSpc>
                <a:spcPct val="120000"/>
              </a:lnSpc>
            </a:pPr>
            <a:r>
              <a:rPr lang="de-AT" dirty="0"/>
              <a:t>Wir bitten Sie lediglich die Logos auf den Folien zu belassen.</a:t>
            </a:r>
          </a:p>
          <a:p>
            <a:pPr>
              <a:lnSpc>
                <a:spcPct val="120000"/>
              </a:lnSpc>
            </a:pPr>
            <a:r>
              <a:rPr lang="de-AT" dirty="0"/>
              <a:t>Die Bildrechte sind in den Notizfeldern angegeben, eine Verwendung in anderen Settings ist nicht gestattet.</a:t>
            </a:r>
          </a:p>
          <a:p>
            <a:pPr marL="0" indent="0">
              <a:lnSpc>
                <a:spcPct val="120000"/>
              </a:lnSpc>
              <a:buNone/>
            </a:pPr>
            <a:r>
              <a:rPr lang="de-AT" b="1" dirty="0"/>
              <a:t>Erklärung zur Nutzung generativer KI und KI-gestützter Technologien:</a:t>
            </a:r>
          </a:p>
          <a:p>
            <a:pPr marL="0" indent="0">
              <a:lnSpc>
                <a:spcPct val="120000"/>
              </a:lnSpc>
              <a:buNone/>
            </a:pPr>
            <a:r>
              <a:rPr lang="de-AT" dirty="0"/>
              <a:t>Während der Ausarbeitung dieses Projekts nutzten die Autorinnen und Autoren ChatGPT, Microsoft </a:t>
            </a:r>
            <a:r>
              <a:rPr lang="de-AT" dirty="0" err="1"/>
              <a:t>CoPilot</a:t>
            </a:r>
            <a:r>
              <a:rPr lang="de-AT" dirty="0"/>
              <a:t> und Google Gemini zur Unterstützung bei der Konzeptgestaltung und Ideenfindung – insbesondere hinsichtlich interaktiver Übungen. Der Einsatz dieses KI-Tools erfolgte mit sorgfältiger Abwägung. Anschließend wurde der Inhalt von den Autorinnen und Autoren gründlich überprüft und überarbeitet, um die Einhaltung wissenschaftlicher Standards sicherzustellen. Die Autorinnen und Autoren übernehmen die volle Verantwortung für den endgültigen Inhalt der Veröffentlichung.</a:t>
            </a:r>
          </a:p>
        </p:txBody>
      </p:sp>
    </p:spTree>
    <p:extLst>
      <p:ext uri="{BB962C8B-B14F-4D97-AF65-F5344CB8AC3E}">
        <p14:creationId xmlns:p14="http://schemas.microsoft.com/office/powerpoint/2010/main" val="1065058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67EE779F-3CF6-EFC6-C726-234F5101B475}"/>
              </a:ext>
            </a:extLst>
          </p:cNvPr>
          <p:cNvSpPr>
            <a:spLocks noGrp="1"/>
          </p:cNvSpPr>
          <p:nvPr>
            <p:ph idx="1"/>
          </p:nvPr>
        </p:nvSpPr>
        <p:spPr/>
        <p:txBody>
          <a:bodyPr/>
          <a:lstStyle/>
          <a:p>
            <a:r>
              <a:rPr lang="de-AT" dirty="0"/>
              <a:t>Austrian </a:t>
            </a:r>
            <a:r>
              <a:rPr lang="de-AT" dirty="0" err="1"/>
              <a:t>Logistics</a:t>
            </a:r>
            <a:r>
              <a:rPr lang="de-AT" dirty="0"/>
              <a:t> (2026), </a:t>
            </a:r>
            <a:r>
              <a:rPr lang="de-AT" dirty="0">
                <a:hlinkClick r:id="rId2"/>
              </a:rPr>
              <a:t>https://www.austrianlogistics.at/</a:t>
            </a:r>
            <a:r>
              <a:rPr lang="de-AT" dirty="0"/>
              <a:t>; Abruf am 04.02.2026</a:t>
            </a:r>
          </a:p>
          <a:p>
            <a:r>
              <a:rPr lang="de-DE" dirty="0"/>
              <a:t>Rötzer-Pawlik, G. (2014), Jobchancen Lehre. Horn. AMS.</a:t>
            </a:r>
          </a:p>
          <a:p>
            <a:r>
              <a:rPr lang="de-AT" sz="1400" dirty="0">
                <a:solidFill>
                  <a:schemeClr val="tx1"/>
                </a:solidFill>
              </a:rPr>
              <a:t>Schneider, Brunner, </a:t>
            </a:r>
            <a:r>
              <a:rPr lang="de-AT" sz="1400" dirty="0" err="1">
                <a:solidFill>
                  <a:schemeClr val="tx1"/>
                </a:solidFill>
              </a:rPr>
              <a:t>Luptá</a:t>
            </a:r>
            <a:r>
              <a:rPr lang="de-AT" sz="1400" dirty="0" err="1">
                <a:solidFill>
                  <a:schemeClr val="tx1"/>
                </a:solidFill>
                <a:cs typeface="Calibri" panose="020F0502020204030204" pitchFamily="34" charset="0"/>
              </a:rPr>
              <a:t>čik</a:t>
            </a:r>
            <a:r>
              <a:rPr lang="de-AT" sz="1400" dirty="0">
                <a:solidFill>
                  <a:schemeClr val="tx1"/>
                </a:solidFill>
                <a:cs typeface="Calibri" panose="020F0502020204030204" pitchFamily="34" charset="0"/>
              </a:rPr>
              <a:t> (2015), Logistik als volkswirtschaftlicher Multiplikator für den Wirtschaftsstandort Österreich.</a:t>
            </a:r>
            <a:endParaRPr lang="de-AT" dirty="0"/>
          </a:p>
          <a:p>
            <a:r>
              <a:rPr lang="de-AT" dirty="0"/>
              <a:t>Staritz, S., Eitler, s., &amp; Schodl, R. (2016), LOGISTIKAUSBILDUNG AN ÖSTERREICHISCHEN ALLGEMEINBILDENDEN UND BERUFSBILDENDEN HÖHEREN VOLLZEITSCHULEN.</a:t>
            </a:r>
            <a:endParaRPr lang="de-DE" dirty="0"/>
          </a:p>
          <a:p>
            <a:r>
              <a:rPr lang="de-AT" dirty="0"/>
              <a:t>The World Bank (2025), </a:t>
            </a:r>
            <a:r>
              <a:rPr lang="de-AT" dirty="0" err="1"/>
              <a:t>Logistics</a:t>
            </a:r>
            <a:r>
              <a:rPr lang="de-AT" dirty="0"/>
              <a:t> Performance Index (LPI). </a:t>
            </a:r>
            <a:r>
              <a:rPr lang="de-AT" dirty="0">
                <a:hlinkClick r:id="rId3"/>
              </a:rPr>
              <a:t>https://lpi.worldbank.org/</a:t>
            </a:r>
            <a:r>
              <a:rPr lang="de-AT" dirty="0"/>
              <a:t>; Abruf 08.07.2025</a:t>
            </a:r>
          </a:p>
          <a:p>
            <a:r>
              <a:rPr lang="de-AT" dirty="0"/>
              <a:t>The World Bank (2023), </a:t>
            </a:r>
            <a:r>
              <a:rPr lang="en-US" dirty="0"/>
              <a:t>The Logistics Performance Index and Its Indicators</a:t>
            </a:r>
            <a:r>
              <a:rPr lang="de-AT" dirty="0"/>
              <a:t>. </a:t>
            </a:r>
            <a:r>
              <a:rPr lang="de-AT" dirty="0">
                <a:hlinkClick r:id="rId4"/>
              </a:rPr>
              <a:t>https://lpi.worldbank.org/sites/default/files/2023-04/LPI_2023_report_with_layout.pdf</a:t>
            </a:r>
            <a:r>
              <a:rPr lang="de-AT" dirty="0"/>
              <a:t>; Abruf 08.07.2025</a:t>
            </a:r>
          </a:p>
          <a:p>
            <a:endParaRPr lang="de-AT" dirty="0"/>
          </a:p>
        </p:txBody>
      </p:sp>
    </p:spTree>
    <p:extLst>
      <p:ext uri="{BB962C8B-B14F-4D97-AF65-F5344CB8AC3E}">
        <p14:creationId xmlns:p14="http://schemas.microsoft.com/office/powerpoint/2010/main" val="909763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412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ecommerce shipping globe illustration">
            <a:extLst>
              <a:ext uri="{FF2B5EF4-FFF2-40B4-BE49-F238E27FC236}">
                <a16:creationId xmlns:a16="http://schemas.microsoft.com/office/drawing/2014/main" id="{742CDE64-D9BE-3953-0CB0-EB3E464269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415" y="1440165"/>
            <a:ext cx="6603127" cy="4415713"/>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a:extLst>
              <a:ext uri="{FF2B5EF4-FFF2-40B4-BE49-F238E27FC236}">
                <a16:creationId xmlns:a16="http://schemas.microsoft.com/office/drawing/2014/main" id="{BAC07A0A-F43B-D9EB-0B30-6C620140A50F}"/>
              </a:ext>
            </a:extLst>
          </p:cNvPr>
          <p:cNvSpPr>
            <a:spLocks noGrp="1"/>
          </p:cNvSpPr>
          <p:nvPr>
            <p:ph type="title"/>
          </p:nvPr>
        </p:nvSpPr>
        <p:spPr/>
        <p:txBody>
          <a:bodyPr/>
          <a:lstStyle/>
          <a:p>
            <a:r>
              <a:rPr lang="de-AT" dirty="0"/>
              <a:t>Warm-up Diskussion</a:t>
            </a:r>
          </a:p>
        </p:txBody>
      </p:sp>
      <p:sp>
        <p:nvSpPr>
          <p:cNvPr id="2" name="Inhaltsplatzhalter 11">
            <a:extLst>
              <a:ext uri="{FF2B5EF4-FFF2-40B4-BE49-F238E27FC236}">
                <a16:creationId xmlns:a16="http://schemas.microsoft.com/office/drawing/2014/main" id="{A834AE28-5E59-7A28-6F89-9BE6947208EE}"/>
              </a:ext>
            </a:extLst>
          </p:cNvPr>
          <p:cNvSpPr>
            <a:spLocks noGrp="1"/>
          </p:cNvSpPr>
          <p:nvPr>
            <p:ph idx="1"/>
          </p:nvPr>
        </p:nvSpPr>
        <p:spPr>
          <a:xfrm>
            <a:off x="4029075" y="1685925"/>
            <a:ext cx="7742238" cy="4035425"/>
          </a:xfrm>
        </p:spPr>
        <p:txBody>
          <a:bodyPr>
            <a:normAutofit fontScale="92500" lnSpcReduction="10000"/>
          </a:bodyPr>
          <a:lstStyle/>
          <a:p>
            <a:pPr marL="0" indent="0" algn="ctr">
              <a:buNone/>
            </a:pPr>
            <a:r>
              <a:rPr lang="de-AT" sz="2800" dirty="0">
                <a:solidFill>
                  <a:schemeClr val="tx1"/>
                </a:solidFill>
                <a:effectLst>
                  <a:outerShdw blurRad="38100" dist="38100" dir="2700000" algn="tl">
                    <a:srgbClr val="000000">
                      <a:alpha val="43137"/>
                    </a:srgbClr>
                  </a:outerShdw>
                </a:effectLst>
              </a:rPr>
              <a:t>Was ist Logistik?</a:t>
            </a:r>
          </a:p>
          <a:p>
            <a:pPr marL="0" indent="0" algn="ctr">
              <a:buNone/>
            </a:pPr>
            <a:endParaRPr lang="de-AT" sz="2800" b="1" dirty="0">
              <a:solidFill>
                <a:schemeClr val="tx1"/>
              </a:solidFill>
              <a:effectLst>
                <a:outerShdw blurRad="38100" dist="38100" dir="2700000" algn="tl">
                  <a:srgbClr val="000000">
                    <a:alpha val="43137"/>
                  </a:srgbClr>
                </a:outerShdw>
              </a:effectLst>
            </a:endParaRPr>
          </a:p>
          <a:p>
            <a:pPr marL="0" indent="0" algn="ctr">
              <a:buNone/>
            </a:pPr>
            <a:endParaRPr lang="de-AT" sz="2800" b="1" dirty="0">
              <a:solidFill>
                <a:schemeClr val="tx1"/>
              </a:solidFill>
              <a:effectLst>
                <a:outerShdw blurRad="38100" dist="38100" dir="2700000" algn="tl">
                  <a:srgbClr val="000000">
                    <a:alpha val="43137"/>
                  </a:srgbClr>
                </a:outerShdw>
              </a:effectLst>
            </a:endParaRPr>
          </a:p>
          <a:p>
            <a:pPr marL="0" indent="0" algn="ctr">
              <a:buNone/>
            </a:pPr>
            <a:endParaRPr lang="de-AT" sz="2800" b="1" dirty="0">
              <a:effectLst>
                <a:outerShdw blurRad="38100" dist="38100" dir="2700000" algn="tl">
                  <a:srgbClr val="000000">
                    <a:alpha val="43137"/>
                  </a:srgbClr>
                </a:outerShdw>
              </a:effectLst>
            </a:endParaRPr>
          </a:p>
          <a:p>
            <a:pPr marL="0" indent="0" algn="ctr">
              <a:buNone/>
            </a:pPr>
            <a:endParaRPr lang="de-AT" sz="2800" b="1" dirty="0">
              <a:solidFill>
                <a:schemeClr val="tx1"/>
              </a:solidFill>
              <a:effectLst>
                <a:outerShdw blurRad="38100" dist="38100" dir="2700000" algn="tl">
                  <a:srgbClr val="000000">
                    <a:alpha val="43137"/>
                  </a:srgbClr>
                </a:outerShdw>
              </a:effectLst>
            </a:endParaRPr>
          </a:p>
          <a:p>
            <a:pPr marL="0" indent="0" algn="ctr">
              <a:buNone/>
            </a:pPr>
            <a:endParaRPr lang="de-AT" sz="2800" b="1" dirty="0">
              <a:solidFill>
                <a:schemeClr val="tx1"/>
              </a:solidFill>
              <a:effectLst>
                <a:outerShdw blurRad="38100" dist="38100" dir="2700000" algn="tl">
                  <a:srgbClr val="000000">
                    <a:alpha val="43137"/>
                  </a:srgbClr>
                </a:outerShdw>
              </a:effectLst>
            </a:endParaRPr>
          </a:p>
          <a:p>
            <a:pPr marL="0" indent="0" algn="ctr">
              <a:buNone/>
            </a:pPr>
            <a:r>
              <a:rPr lang="de-AT" sz="2800" dirty="0">
                <a:solidFill>
                  <a:schemeClr val="tx1"/>
                </a:solidFill>
                <a:effectLst>
                  <a:outerShdw blurRad="38100" dist="38100" dir="2700000" algn="tl">
                    <a:srgbClr val="000000">
                      <a:alpha val="43137"/>
                    </a:srgbClr>
                  </a:outerShdw>
                </a:effectLst>
              </a:rPr>
              <a:t>      </a:t>
            </a:r>
          </a:p>
          <a:p>
            <a:pPr marL="0" indent="0" algn="ctr">
              <a:buNone/>
            </a:pPr>
            <a:r>
              <a:rPr lang="de-AT" sz="2800" dirty="0">
                <a:solidFill>
                  <a:schemeClr val="tx1"/>
                </a:solidFill>
                <a:effectLst>
                  <a:outerShdw blurRad="38100" dist="38100" dir="2700000" algn="tl">
                    <a:srgbClr val="000000">
                      <a:alpha val="43137"/>
                    </a:srgbClr>
                  </a:outerShdw>
                </a:effectLst>
              </a:rPr>
              <a:t>    Welche Berufe gibt es in der   </a:t>
            </a:r>
          </a:p>
          <a:p>
            <a:pPr marL="0" indent="0" algn="ctr">
              <a:buNone/>
            </a:pPr>
            <a:r>
              <a:rPr lang="de-AT" sz="2800" dirty="0">
                <a:solidFill>
                  <a:schemeClr val="tx1"/>
                </a:solidFill>
                <a:effectLst>
                  <a:outerShdw blurRad="38100" dist="38100" dir="2700000" algn="tl">
                    <a:srgbClr val="000000">
                      <a:alpha val="43137"/>
                    </a:srgbClr>
                  </a:outerShdw>
                </a:effectLst>
              </a:rPr>
              <a:t>  Logistikbranche?</a:t>
            </a:r>
          </a:p>
        </p:txBody>
      </p:sp>
      <p:sp>
        <p:nvSpPr>
          <p:cNvPr id="3" name="Textfeld 2">
            <a:extLst>
              <a:ext uri="{FF2B5EF4-FFF2-40B4-BE49-F238E27FC236}">
                <a16:creationId xmlns:a16="http://schemas.microsoft.com/office/drawing/2014/main" id="{B2230692-4810-1F3D-5B22-C5945AB22755}"/>
              </a:ext>
            </a:extLst>
          </p:cNvPr>
          <p:cNvSpPr txBox="1"/>
          <p:nvPr/>
        </p:nvSpPr>
        <p:spPr>
          <a:xfrm>
            <a:off x="8537608" y="5855878"/>
            <a:ext cx="1501541" cy="215444"/>
          </a:xfrm>
          <a:prstGeom prst="rect">
            <a:avLst/>
          </a:prstGeom>
          <a:noFill/>
        </p:spPr>
        <p:txBody>
          <a:bodyPr wrap="square" rtlCol="0">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Pixabay</a:t>
            </a:r>
            <a:endParaRPr lang="de-AT" sz="800" dirty="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909802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52D15790-55E8-1643-F2D6-FD4473D2074B}"/>
              </a:ext>
            </a:extLst>
          </p:cNvPr>
          <p:cNvGraphicFramePr/>
          <p:nvPr>
            <p:extLst>
              <p:ext uri="{D42A27DB-BD31-4B8C-83A1-F6EECF244321}">
                <p14:modId xmlns:p14="http://schemas.microsoft.com/office/powerpoint/2010/main" val="1184979377"/>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5166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3000" dirty="0"/>
              <a:t>Austrian Logistics</a:t>
            </a:r>
            <a:br>
              <a:rPr lang="de-AT" sz="3000" dirty="0"/>
            </a:br>
            <a:r>
              <a:rPr lang="de-AT" sz="3000" dirty="0"/>
              <a:t>Der Logistikstandort Österreich</a:t>
            </a:r>
          </a:p>
        </p:txBody>
      </p:sp>
      <p:sp>
        <p:nvSpPr>
          <p:cNvPr id="3" name="Inhaltsplatzhalter 2"/>
          <p:cNvSpPr>
            <a:spLocks noGrp="1"/>
          </p:cNvSpPr>
          <p:nvPr>
            <p:ph idx="1"/>
          </p:nvPr>
        </p:nvSpPr>
        <p:spPr>
          <a:xfrm>
            <a:off x="650449" y="1700808"/>
            <a:ext cx="6387343" cy="4776192"/>
          </a:xfrm>
        </p:spPr>
        <p:txBody>
          <a:bodyPr>
            <a:normAutofit fontScale="85000" lnSpcReduction="10000"/>
          </a:bodyPr>
          <a:lstStyle/>
          <a:p>
            <a:pPr marL="0" indent="0" algn="ctr">
              <a:buNone/>
            </a:pPr>
            <a:r>
              <a:rPr lang="de-AT" sz="1800" b="1" dirty="0"/>
              <a:t>gemeinsamer Markenauftritt der Disziplin Logistik am Standort Österreich nach außen</a:t>
            </a:r>
          </a:p>
          <a:p>
            <a:pPr marL="0" indent="0">
              <a:buNone/>
            </a:pPr>
            <a:endParaRPr lang="de-AT" sz="1800" dirty="0"/>
          </a:p>
          <a:p>
            <a:r>
              <a:rPr lang="de-AT" sz="1800" b="1" dirty="0"/>
              <a:t>Gegründet von:</a:t>
            </a:r>
          </a:p>
          <a:p>
            <a:pPr lvl="1">
              <a:buFont typeface="Symbol" panose="05050102010706020507" pitchFamily="18" charset="2"/>
              <a:buChar char="-"/>
            </a:pPr>
            <a:r>
              <a:rPr lang="de-AT" sz="1600" dirty="0"/>
              <a:t>Bundesministerium </a:t>
            </a:r>
            <a:r>
              <a:rPr lang="de-AT" dirty="0"/>
              <a:t>Innovation, Mobilität und Infrastruktur (BM IMI)</a:t>
            </a:r>
            <a:endParaRPr lang="de-AT" sz="1600" dirty="0"/>
          </a:p>
          <a:p>
            <a:pPr lvl="1">
              <a:buFont typeface="Symbol" panose="05050102010706020507" pitchFamily="18" charset="2"/>
              <a:buChar char="-"/>
            </a:pPr>
            <a:r>
              <a:rPr lang="de-AT" sz="1600" dirty="0"/>
              <a:t>Bundesvereinigung Logistik Österreich (BVL)</a:t>
            </a:r>
          </a:p>
          <a:p>
            <a:pPr lvl="1">
              <a:buFont typeface="Symbol" panose="05050102010706020507" pitchFamily="18" charset="2"/>
              <a:buChar char="-"/>
            </a:pPr>
            <a:r>
              <a:rPr lang="de-AT" sz="1600" dirty="0"/>
              <a:t>Industriellenvereinigung (IV)</a:t>
            </a:r>
          </a:p>
          <a:p>
            <a:pPr lvl="1">
              <a:buFont typeface="Symbol" panose="05050102010706020507" pitchFamily="18" charset="2"/>
              <a:buChar char="-"/>
            </a:pPr>
            <a:r>
              <a:rPr lang="de-AT" sz="1600" dirty="0"/>
              <a:t>Verein Netzwerk Logistik (VNL)</a:t>
            </a:r>
          </a:p>
          <a:p>
            <a:pPr lvl="1">
              <a:buFont typeface="Symbol" panose="05050102010706020507" pitchFamily="18" charset="2"/>
              <a:buChar char="-"/>
            </a:pPr>
            <a:r>
              <a:rPr lang="de-AT" sz="1600" dirty="0"/>
              <a:t>Wirtschaftskammer Österreich (WKO)</a:t>
            </a:r>
          </a:p>
          <a:p>
            <a:pPr lvl="1">
              <a:buFont typeface="Symbol" panose="05050102010706020507" pitchFamily="18" charset="2"/>
              <a:buChar char="-"/>
            </a:pPr>
            <a:r>
              <a:rPr lang="de-AT" sz="1600" dirty="0"/>
              <a:t>Zentralverband Spedition &amp; Logistik (ZV)</a:t>
            </a:r>
          </a:p>
          <a:p>
            <a:r>
              <a:rPr lang="de-AT" sz="1800" b="1" dirty="0"/>
              <a:t>Ziel</a:t>
            </a:r>
          </a:p>
          <a:p>
            <a:pPr lvl="1">
              <a:buFont typeface="Symbol" panose="05050102010706020507" pitchFamily="18" charset="2"/>
              <a:buChar char="-"/>
            </a:pPr>
            <a:r>
              <a:rPr lang="de-AT" sz="1600" dirty="0"/>
              <a:t>Aufzeigen der Leistungen der Logistik am Standort Österreich</a:t>
            </a:r>
          </a:p>
          <a:p>
            <a:pPr lvl="1">
              <a:buFont typeface="Symbol" panose="05050102010706020507" pitchFamily="18" charset="2"/>
              <a:buChar char="-"/>
            </a:pPr>
            <a:r>
              <a:rPr lang="de-AT" sz="1600" dirty="0"/>
              <a:t>Gemeinsame Kommunikation nach innen und außen</a:t>
            </a:r>
          </a:p>
          <a:p>
            <a:pPr lvl="1">
              <a:buFont typeface="Symbol" panose="05050102010706020507" pitchFamily="18" charset="2"/>
              <a:buChar char="-"/>
            </a:pPr>
            <a:r>
              <a:rPr lang="de-AT" sz="1600" dirty="0"/>
              <a:t>Erhöhung der Sichtbarkeit der österreichischen Logistik </a:t>
            </a:r>
          </a:p>
          <a:p>
            <a:pPr lvl="1">
              <a:buFont typeface="Symbol" panose="05050102010706020507" pitchFamily="18" charset="2"/>
              <a:buChar char="-"/>
            </a:pPr>
            <a:r>
              <a:rPr lang="de-AT" sz="1600" dirty="0"/>
              <a:t>Stärkung der Zusammenarbeit, Austausch von Wissen und Erfahrung</a:t>
            </a:r>
          </a:p>
          <a:p>
            <a:pPr lvl="1">
              <a:buFont typeface="Symbol" panose="05050102010706020507" pitchFamily="18" charset="2"/>
              <a:buChar char="-"/>
            </a:pPr>
            <a:r>
              <a:rPr lang="de-AT" sz="1600" dirty="0"/>
              <a:t>Bewusstseinsbildung für wichtige Themen der Disziplin Logistik </a:t>
            </a:r>
          </a:p>
          <a:p>
            <a:pPr lvl="1">
              <a:buFont typeface="Symbol" panose="05050102010706020507" pitchFamily="18" charset="2"/>
              <a:buChar char="-"/>
            </a:pPr>
            <a:r>
              <a:rPr lang="de-AT" sz="1600" dirty="0"/>
              <a:t>Attraktivierung der Berufsbilder in der Disziplin Logistik und Unterstützung zukunftsgerichteter Aus- und Weiterbildung</a:t>
            </a:r>
          </a:p>
          <a:p>
            <a:endParaRPr lang="de-AT" sz="1800" dirty="0"/>
          </a:p>
        </p:txBody>
      </p:sp>
      <p:sp>
        <p:nvSpPr>
          <p:cNvPr id="5" name="Foliennummernplatzhalter 4"/>
          <p:cNvSpPr>
            <a:spLocks noGrp="1"/>
          </p:cNvSpPr>
          <p:nvPr>
            <p:ph type="sldNum" sz="quarter" idx="12"/>
          </p:nvPr>
        </p:nvSpPr>
        <p:spPr>
          <a:xfrm>
            <a:off x="7596336" y="6597352"/>
            <a:ext cx="1066800" cy="329184"/>
          </a:xfrm>
          <a:prstGeom prst="rect">
            <a:avLst/>
          </a:prstGeom>
        </p:spPr>
        <p:txBody>
          <a:bodyPr vert="horz" lIns="91440" tIns="45720" rIns="91440" bIns="45720" rtlCol="0" anchor="ctr"/>
          <a:lstStyle>
            <a:defPPr>
              <a:defRPr lang="de-DE"/>
            </a:defPPr>
            <a:lvl1pPr marL="0" algn="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34D7BA-8E13-46FE-8871-8877FE7E3568}" type="slidenum">
              <a:rPr lang="de-AT" smtClean="0">
                <a:solidFill>
                  <a:prstClr val="white"/>
                </a:solidFill>
              </a:rPr>
              <a:pPr/>
              <a:t>7</a:t>
            </a:fld>
            <a:endParaRPr lang="de-AT" dirty="0">
              <a:solidFill>
                <a:prstClr val="white"/>
              </a:solidFill>
            </a:endParaRPr>
          </a:p>
        </p:txBody>
      </p:sp>
      <p:pic>
        <p:nvPicPr>
          <p:cNvPr id="1026" name="Picture 2">
            <a:extLst>
              <a:ext uri="{FF2B5EF4-FFF2-40B4-BE49-F238E27FC236}">
                <a16:creationId xmlns:a16="http://schemas.microsoft.com/office/drawing/2014/main" id="{6A36E3AC-335B-3CB3-C4C7-D50C01E867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1616697"/>
            <a:ext cx="3209286" cy="3624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712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01353" y="305018"/>
            <a:ext cx="7835559" cy="990600"/>
          </a:xfrm>
        </p:spPr>
        <p:txBody>
          <a:bodyPr>
            <a:normAutofit/>
          </a:bodyPr>
          <a:lstStyle/>
          <a:p>
            <a:r>
              <a:rPr lang="de-DE" sz="3000" dirty="0"/>
              <a:t>Logistikstandort Österreich</a:t>
            </a:r>
            <a:br>
              <a:rPr lang="de-DE" sz="3000" dirty="0"/>
            </a:br>
            <a:r>
              <a:rPr lang="de-AT" sz="3000" dirty="0" err="1"/>
              <a:t>Logisitics</a:t>
            </a:r>
            <a:r>
              <a:rPr lang="de-AT" sz="3000" dirty="0"/>
              <a:t> Performance Index</a:t>
            </a:r>
          </a:p>
        </p:txBody>
      </p:sp>
      <p:sp>
        <p:nvSpPr>
          <p:cNvPr id="3" name="Inhaltsplatzhalter 2"/>
          <p:cNvSpPr>
            <a:spLocks noGrp="1"/>
          </p:cNvSpPr>
          <p:nvPr>
            <p:ph idx="1"/>
          </p:nvPr>
        </p:nvSpPr>
        <p:spPr>
          <a:xfrm>
            <a:off x="991247" y="1700808"/>
            <a:ext cx="5248769" cy="4776192"/>
          </a:xfrm>
        </p:spPr>
        <p:txBody>
          <a:bodyPr>
            <a:normAutofit/>
          </a:bodyPr>
          <a:lstStyle/>
          <a:p>
            <a:r>
              <a:rPr lang="de-AT" sz="1800" b="1" dirty="0"/>
              <a:t>Was ist der LPI?</a:t>
            </a:r>
          </a:p>
          <a:p>
            <a:pPr lvl="1">
              <a:buFont typeface="Symbol" panose="05050102010706020507" pitchFamily="18" charset="2"/>
              <a:buChar char="-"/>
            </a:pPr>
            <a:r>
              <a:rPr lang="de-AT" sz="1600" dirty="0"/>
              <a:t>Logistics Performance Index</a:t>
            </a:r>
          </a:p>
          <a:p>
            <a:pPr lvl="1">
              <a:buFont typeface="Symbol" panose="05050102010706020507" pitchFamily="18" charset="2"/>
              <a:buChar char="-"/>
            </a:pPr>
            <a:r>
              <a:rPr lang="de-AT" sz="1600" dirty="0"/>
              <a:t>Interaktives Benchmarking-Tool</a:t>
            </a:r>
          </a:p>
          <a:p>
            <a:pPr lvl="1">
              <a:buFont typeface="Symbol" panose="05050102010706020507" pitchFamily="18" charset="2"/>
              <a:buChar char="-"/>
            </a:pPr>
            <a:r>
              <a:rPr lang="de-AT" sz="1600" dirty="0"/>
              <a:t>Vergleiche über 160 Länder</a:t>
            </a:r>
          </a:p>
          <a:p>
            <a:pPr lvl="1">
              <a:buFont typeface="Symbol" panose="05050102010706020507" pitchFamily="18" charset="2"/>
              <a:buChar char="-"/>
            </a:pPr>
            <a:endParaRPr lang="de-AT" sz="1800" dirty="0"/>
          </a:p>
          <a:p>
            <a:r>
              <a:rPr lang="de-AT" sz="1800" b="1" dirty="0"/>
              <a:t>Sechs Kriterien:</a:t>
            </a:r>
          </a:p>
          <a:p>
            <a:pPr lvl="1">
              <a:buFont typeface="Symbol" panose="05050102010706020507" pitchFamily="18" charset="2"/>
              <a:buChar char="-"/>
            </a:pPr>
            <a:r>
              <a:rPr lang="de-AT" sz="1600" dirty="0"/>
              <a:t>Effizienz von Zoll- und Grenzabfertigungen</a:t>
            </a:r>
          </a:p>
          <a:p>
            <a:pPr lvl="1">
              <a:buFont typeface="Symbol" panose="05050102010706020507" pitchFamily="18" charset="2"/>
              <a:buChar char="-"/>
            </a:pPr>
            <a:r>
              <a:rPr lang="de-AT" sz="1600" dirty="0"/>
              <a:t>Qualität der Infrastruktur</a:t>
            </a:r>
          </a:p>
          <a:p>
            <a:pPr lvl="1">
              <a:buFont typeface="Symbol" panose="05050102010706020507" pitchFamily="18" charset="2"/>
              <a:buChar char="-"/>
            </a:pPr>
            <a:r>
              <a:rPr lang="de-AT" sz="1600" dirty="0"/>
              <a:t>Möglichkeit für kostengünstigen Versand</a:t>
            </a:r>
          </a:p>
          <a:p>
            <a:pPr lvl="1">
              <a:buFont typeface="Symbol" panose="05050102010706020507" pitchFamily="18" charset="2"/>
              <a:buChar char="-"/>
            </a:pPr>
            <a:r>
              <a:rPr lang="de-AT" sz="1600" dirty="0"/>
              <a:t>Logistik Kompetenz und Qualität</a:t>
            </a:r>
          </a:p>
          <a:p>
            <a:pPr lvl="1">
              <a:buFont typeface="Symbol" panose="05050102010706020507" pitchFamily="18" charset="2"/>
              <a:buChar char="-"/>
            </a:pPr>
            <a:r>
              <a:rPr lang="de-AT" sz="1600" dirty="0"/>
              <a:t>Tracking &amp; Tracing Fähigkeit</a:t>
            </a:r>
          </a:p>
          <a:p>
            <a:pPr lvl="1">
              <a:buFont typeface="Symbol" panose="05050102010706020507" pitchFamily="18" charset="2"/>
              <a:buChar char="-"/>
            </a:pPr>
            <a:r>
              <a:rPr lang="de-AT" sz="1600" dirty="0"/>
              <a:t>Lieferpünktlichkeit</a:t>
            </a:r>
            <a:endParaRPr lang="de-AT" dirty="0"/>
          </a:p>
          <a:p>
            <a:pPr lvl="1">
              <a:buFont typeface="Symbol" panose="05050102010706020507" pitchFamily="18" charset="2"/>
              <a:buChar char="-"/>
            </a:pPr>
            <a:endParaRPr lang="de-AT" sz="1600" dirty="0"/>
          </a:p>
          <a:p>
            <a:pPr marL="228600" marR="0" lvl="0" indent="-228600" algn="l" defTabSz="914400" rtl="0" eaLnBrk="1" fontAlgn="auto" latinLnBrk="0" hangingPunct="1">
              <a:lnSpc>
                <a:spcPct val="90000"/>
              </a:lnSpc>
              <a:spcBef>
                <a:spcPts val="1000"/>
              </a:spcBef>
              <a:spcAft>
                <a:spcPts val="0"/>
              </a:spcAft>
              <a:buClr>
                <a:srgbClr val="0A6169"/>
              </a:buClr>
              <a:buSzTx/>
              <a:buFont typeface="Wingdings" panose="05000000000000000000" pitchFamily="2" charset="2"/>
              <a:buChar char="§"/>
              <a:tabLst/>
              <a:defRPr/>
            </a:pPr>
            <a:r>
              <a:rPr kumimoji="0" lang="de-AT" b="1" i="0" u="none" strike="noStrike" kern="1200" cap="none" spc="0" normalizeH="0" baseline="0" noProof="0" dirty="0">
                <a:ln>
                  <a:noFill/>
                </a:ln>
                <a:solidFill>
                  <a:prstClr val="black"/>
                </a:solidFill>
                <a:effectLst/>
                <a:uLnTx/>
                <a:uFillTx/>
                <a:latin typeface="Mangal Pro" panose="00000500000000000000" pitchFamily="2" charset="0"/>
                <a:ea typeface="+mn-ea"/>
                <a:cs typeface="Mangal Pro" panose="00000500000000000000" pitchFamily="2" charset="0"/>
              </a:rPr>
              <a:t>Österreich belegt Platz 7 weltweit!</a:t>
            </a:r>
          </a:p>
        </p:txBody>
      </p:sp>
      <p:sp>
        <p:nvSpPr>
          <p:cNvPr id="5" name="Foliennummernplatzhalter 4"/>
          <p:cNvSpPr>
            <a:spLocks noGrp="1"/>
          </p:cNvSpPr>
          <p:nvPr>
            <p:ph type="sldNum" sz="quarter" idx="12"/>
          </p:nvPr>
        </p:nvSpPr>
        <p:spPr>
          <a:xfrm>
            <a:off x="7596336" y="6597352"/>
            <a:ext cx="1066800" cy="329184"/>
          </a:xfrm>
          <a:prstGeom prst="rect">
            <a:avLst/>
          </a:prstGeom>
        </p:spPr>
        <p:txBody>
          <a:bodyPr vert="horz" lIns="91440" tIns="45720" rIns="91440" bIns="45720" rtlCol="0" anchor="ctr"/>
          <a:lstStyle>
            <a:defPPr>
              <a:defRPr lang="de-DE"/>
            </a:defPPr>
            <a:lvl1pPr marL="0" algn="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34D7BA-8E13-46FE-8871-8877FE7E3568}" type="slidenum">
              <a:rPr lang="de-AT" smtClean="0">
                <a:solidFill>
                  <a:prstClr val="white"/>
                </a:solidFill>
              </a:rPr>
              <a:pPr/>
              <a:t>8</a:t>
            </a:fld>
            <a:endParaRPr lang="de-AT" dirty="0">
              <a:solidFill>
                <a:prstClr val="white"/>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3775937800"/>
              </p:ext>
            </p:extLst>
          </p:nvPr>
        </p:nvGraphicFramePr>
        <p:xfrm>
          <a:off x="6157663" y="1700808"/>
          <a:ext cx="5248769" cy="3752216"/>
        </p:xfrm>
        <a:graphic>
          <a:graphicData uri="http://schemas.openxmlformats.org/drawingml/2006/table">
            <a:tbl>
              <a:tblPr>
                <a:tableStyleId>{10A1B5D5-9B99-4C35-A422-299274C87663}</a:tableStyleId>
              </a:tblPr>
              <a:tblGrid>
                <a:gridCol w="2330099">
                  <a:extLst>
                    <a:ext uri="{9D8B030D-6E8A-4147-A177-3AD203B41FA5}">
                      <a16:colId xmlns:a16="http://schemas.microsoft.com/office/drawing/2014/main" val="4047018676"/>
                    </a:ext>
                  </a:extLst>
                </a:gridCol>
                <a:gridCol w="1673198">
                  <a:extLst>
                    <a:ext uri="{9D8B030D-6E8A-4147-A177-3AD203B41FA5}">
                      <a16:colId xmlns:a16="http://schemas.microsoft.com/office/drawing/2014/main" val="1837153903"/>
                    </a:ext>
                  </a:extLst>
                </a:gridCol>
                <a:gridCol w="1245472">
                  <a:extLst>
                    <a:ext uri="{9D8B030D-6E8A-4147-A177-3AD203B41FA5}">
                      <a16:colId xmlns:a16="http://schemas.microsoft.com/office/drawing/2014/main" val="4074896283"/>
                    </a:ext>
                  </a:extLst>
                </a:gridCol>
              </a:tblGrid>
              <a:tr h="571180">
                <a:tc>
                  <a:txBody>
                    <a:bodyPr/>
                    <a:lstStyle/>
                    <a:p>
                      <a:pPr algn="ctr" fontAlgn="b"/>
                      <a:r>
                        <a:rPr lang="de-AT" sz="1600" u="none" strike="noStrike" dirty="0">
                          <a:effectLst/>
                        </a:rPr>
                        <a:t>Land</a:t>
                      </a:r>
                      <a:endParaRPr lang="de-AT" sz="1600" b="1" i="0" u="none" strike="noStrike" dirty="0">
                        <a:solidFill>
                          <a:srgbClr val="000000"/>
                        </a:solidFill>
                        <a:effectLst/>
                        <a:latin typeface="+mj-lt"/>
                      </a:endParaRPr>
                    </a:p>
                  </a:txBody>
                  <a:tcPr marL="7620" marR="7620" marT="7620" marB="0" anchor="ctr"/>
                </a:tc>
                <a:tc>
                  <a:txBody>
                    <a:bodyPr/>
                    <a:lstStyle/>
                    <a:p>
                      <a:pPr algn="ctr" fontAlgn="b"/>
                      <a:r>
                        <a:rPr lang="de-AT" sz="1600" u="none" strike="noStrike" dirty="0">
                          <a:effectLst/>
                        </a:rPr>
                        <a:t>LPI Gesamt-ergebnis</a:t>
                      </a:r>
                      <a:endParaRPr lang="de-AT" sz="1600" b="1" i="0" u="none" strike="noStrike" dirty="0">
                        <a:solidFill>
                          <a:srgbClr val="000000"/>
                        </a:solidFill>
                        <a:effectLst/>
                        <a:latin typeface="+mj-lt"/>
                      </a:endParaRPr>
                    </a:p>
                  </a:txBody>
                  <a:tcPr marL="7620" marR="7620" marT="7620" marB="0" anchor="ctr"/>
                </a:tc>
                <a:tc>
                  <a:txBody>
                    <a:bodyPr/>
                    <a:lstStyle/>
                    <a:p>
                      <a:pPr algn="ctr" fontAlgn="b"/>
                      <a:r>
                        <a:rPr lang="de-AT" sz="1600" u="none" strike="noStrike" dirty="0">
                          <a:effectLst/>
                        </a:rPr>
                        <a:t>Platzierung</a:t>
                      </a:r>
                      <a:endParaRPr lang="de-AT" sz="1600" b="1" i="0" u="none" strike="noStrike" dirty="0">
                        <a:solidFill>
                          <a:srgbClr val="000000"/>
                        </a:solidFill>
                        <a:effectLst/>
                        <a:latin typeface="+mj-lt"/>
                      </a:endParaRPr>
                    </a:p>
                  </a:txBody>
                  <a:tcPr marL="7620" marR="7620" marT="7620" marB="0" anchor="ctr"/>
                </a:tc>
                <a:extLst>
                  <a:ext uri="{0D108BD9-81ED-4DB2-BD59-A6C34878D82A}">
                    <a16:rowId xmlns:a16="http://schemas.microsoft.com/office/drawing/2014/main" val="1517066675"/>
                  </a:ext>
                </a:extLst>
              </a:tr>
              <a:tr h="289984">
                <a:tc>
                  <a:txBody>
                    <a:bodyPr/>
                    <a:lstStyle/>
                    <a:p>
                      <a:pPr marL="36000" algn="l" fontAlgn="b"/>
                      <a:r>
                        <a:rPr lang="de-AT" sz="1600" u="none" strike="noStrike" dirty="0">
                          <a:effectLst/>
                        </a:rPr>
                        <a:t>Singapur</a:t>
                      </a:r>
                      <a:endParaRPr lang="de-AT" sz="1600" b="0" i="0" u="none" strike="noStrike" dirty="0">
                        <a:solidFill>
                          <a:srgbClr val="000000"/>
                        </a:solidFill>
                        <a:effectLst/>
                        <a:latin typeface="+mj-lt"/>
                      </a:endParaRPr>
                    </a:p>
                  </a:txBody>
                  <a:tcPr marL="7620" marR="7620" marT="7620" marB="0" anchor="b"/>
                </a:tc>
                <a:tc>
                  <a:txBody>
                    <a:bodyPr/>
                    <a:lstStyle/>
                    <a:p>
                      <a:pPr algn="ctr" fontAlgn="b"/>
                      <a:r>
                        <a:rPr lang="de-AT" sz="1600" u="none" strike="noStrike" dirty="0">
                          <a:effectLst/>
                        </a:rPr>
                        <a:t>4,3</a:t>
                      </a:r>
                      <a:endParaRPr lang="de-AT" sz="1600" b="0" i="0" u="none" strike="noStrike" dirty="0">
                        <a:solidFill>
                          <a:srgbClr val="000000"/>
                        </a:solidFill>
                        <a:effectLst/>
                        <a:latin typeface="+mj-lt"/>
                      </a:endParaRPr>
                    </a:p>
                  </a:txBody>
                  <a:tcPr marL="7620" marR="7620" marT="7620" marB="0" anchor="b"/>
                </a:tc>
                <a:tc>
                  <a:txBody>
                    <a:bodyPr/>
                    <a:lstStyle/>
                    <a:p>
                      <a:pPr algn="ctr" fontAlgn="b"/>
                      <a:r>
                        <a:rPr lang="de-AT" sz="1600" u="none" strike="noStrike">
                          <a:effectLst/>
                        </a:rPr>
                        <a:t>1</a:t>
                      </a:r>
                      <a:endParaRPr lang="de-AT" sz="1600" b="0" i="0" u="none" strike="noStrike">
                        <a:solidFill>
                          <a:srgbClr val="000000"/>
                        </a:solidFill>
                        <a:effectLst/>
                        <a:latin typeface="+mj-lt"/>
                      </a:endParaRPr>
                    </a:p>
                  </a:txBody>
                  <a:tcPr marL="7620" marR="7620" marT="7620" marB="0" anchor="b"/>
                </a:tc>
                <a:extLst>
                  <a:ext uri="{0D108BD9-81ED-4DB2-BD59-A6C34878D82A}">
                    <a16:rowId xmlns:a16="http://schemas.microsoft.com/office/drawing/2014/main" val="3296609352"/>
                  </a:ext>
                </a:extLst>
              </a:tr>
              <a:tr h="289984">
                <a:tc>
                  <a:txBody>
                    <a:bodyPr/>
                    <a:lstStyle/>
                    <a:p>
                      <a:pPr marL="36000" algn="l" fontAlgn="b"/>
                      <a:r>
                        <a:rPr lang="de-AT" sz="1600" u="none" strike="noStrike" dirty="0">
                          <a:effectLst/>
                        </a:rPr>
                        <a:t>Finnland</a:t>
                      </a:r>
                      <a:endParaRPr lang="de-AT" sz="1600" b="0" i="0" u="none" strike="noStrike" dirty="0">
                        <a:solidFill>
                          <a:srgbClr val="000000"/>
                        </a:solidFill>
                        <a:effectLst/>
                        <a:latin typeface="+mj-lt"/>
                      </a:endParaRPr>
                    </a:p>
                  </a:txBody>
                  <a:tcPr marL="7620" marR="7620" marT="7620" marB="0" anchor="b"/>
                </a:tc>
                <a:tc>
                  <a:txBody>
                    <a:bodyPr/>
                    <a:lstStyle/>
                    <a:p>
                      <a:pPr algn="ctr" fontAlgn="b"/>
                      <a:r>
                        <a:rPr lang="de-AT" sz="1600" u="none" strike="noStrike" dirty="0">
                          <a:effectLst/>
                        </a:rPr>
                        <a:t>4,2</a:t>
                      </a:r>
                      <a:endParaRPr lang="de-AT" sz="1600" b="0" i="0" u="none" strike="noStrike" dirty="0">
                        <a:solidFill>
                          <a:srgbClr val="000000"/>
                        </a:solidFill>
                        <a:effectLst/>
                        <a:latin typeface="+mj-lt"/>
                      </a:endParaRPr>
                    </a:p>
                  </a:txBody>
                  <a:tcPr marL="7620" marR="7620" marT="7620" marB="0" anchor="b"/>
                </a:tc>
                <a:tc>
                  <a:txBody>
                    <a:bodyPr/>
                    <a:lstStyle/>
                    <a:p>
                      <a:pPr algn="ctr" fontAlgn="b"/>
                      <a:r>
                        <a:rPr lang="de-AT" sz="1600" u="none" strike="noStrike">
                          <a:effectLst/>
                        </a:rPr>
                        <a:t>2</a:t>
                      </a:r>
                      <a:endParaRPr lang="de-AT" sz="1600" b="0" i="0" u="none" strike="noStrike">
                        <a:solidFill>
                          <a:srgbClr val="000000"/>
                        </a:solidFill>
                        <a:effectLst/>
                        <a:latin typeface="+mj-lt"/>
                      </a:endParaRPr>
                    </a:p>
                  </a:txBody>
                  <a:tcPr marL="7620" marR="7620" marT="7620" marB="0" anchor="b"/>
                </a:tc>
                <a:extLst>
                  <a:ext uri="{0D108BD9-81ED-4DB2-BD59-A6C34878D82A}">
                    <a16:rowId xmlns:a16="http://schemas.microsoft.com/office/drawing/2014/main" val="2848659153"/>
                  </a:ext>
                </a:extLst>
              </a:tr>
              <a:tr h="289984">
                <a:tc>
                  <a:txBody>
                    <a:bodyPr/>
                    <a:lstStyle/>
                    <a:p>
                      <a:pPr marL="36000" algn="l" fontAlgn="b"/>
                      <a:r>
                        <a:rPr lang="de-AT" sz="1600" u="none" strike="noStrike" dirty="0">
                          <a:effectLst/>
                        </a:rPr>
                        <a:t>Dänemark</a:t>
                      </a:r>
                      <a:endParaRPr lang="de-AT" sz="1600" b="0" i="0" u="none" strike="noStrike" dirty="0">
                        <a:solidFill>
                          <a:srgbClr val="000000"/>
                        </a:solidFill>
                        <a:effectLst/>
                        <a:latin typeface="+mj-lt"/>
                      </a:endParaRPr>
                    </a:p>
                  </a:txBody>
                  <a:tcPr marL="7620" marR="7620" marT="7620" marB="0" anchor="b"/>
                </a:tc>
                <a:tc>
                  <a:txBody>
                    <a:bodyPr/>
                    <a:lstStyle/>
                    <a:p>
                      <a:pPr algn="ctr" fontAlgn="b"/>
                      <a:r>
                        <a:rPr lang="de-AT" sz="1600" u="none" strike="noStrike" dirty="0">
                          <a:effectLst/>
                        </a:rPr>
                        <a:t>4,1</a:t>
                      </a:r>
                      <a:endParaRPr lang="de-AT" sz="1600" b="0" i="0" u="none" strike="noStrike" dirty="0">
                        <a:solidFill>
                          <a:srgbClr val="000000"/>
                        </a:solidFill>
                        <a:effectLst/>
                        <a:latin typeface="+mj-lt"/>
                      </a:endParaRPr>
                    </a:p>
                  </a:txBody>
                  <a:tcPr marL="7620" marR="7620" marT="7620" marB="0" anchor="b"/>
                </a:tc>
                <a:tc>
                  <a:txBody>
                    <a:bodyPr/>
                    <a:lstStyle/>
                    <a:p>
                      <a:pPr algn="ctr" fontAlgn="b"/>
                      <a:r>
                        <a:rPr lang="de-AT" sz="1600" u="none" strike="noStrike">
                          <a:effectLst/>
                        </a:rPr>
                        <a:t>3</a:t>
                      </a:r>
                      <a:endParaRPr lang="de-AT" sz="1600" b="0" i="0" u="none" strike="noStrike">
                        <a:solidFill>
                          <a:srgbClr val="000000"/>
                        </a:solidFill>
                        <a:effectLst/>
                        <a:latin typeface="+mj-lt"/>
                      </a:endParaRPr>
                    </a:p>
                  </a:txBody>
                  <a:tcPr marL="7620" marR="7620" marT="7620" marB="0" anchor="b"/>
                </a:tc>
                <a:extLst>
                  <a:ext uri="{0D108BD9-81ED-4DB2-BD59-A6C34878D82A}">
                    <a16:rowId xmlns:a16="http://schemas.microsoft.com/office/drawing/2014/main" val="3220222427"/>
                  </a:ext>
                </a:extLst>
              </a:tr>
              <a:tr h="289984">
                <a:tc>
                  <a:txBody>
                    <a:bodyPr/>
                    <a:lstStyle/>
                    <a:p>
                      <a:pPr marL="36000" algn="l" fontAlgn="b"/>
                      <a:r>
                        <a:rPr lang="de-AT" sz="1600" u="none" strike="noStrike" dirty="0">
                          <a:effectLst/>
                        </a:rPr>
                        <a:t>Deutschland</a:t>
                      </a:r>
                      <a:endParaRPr lang="de-AT" sz="1600" b="0" i="0" u="none" strike="noStrike" dirty="0">
                        <a:solidFill>
                          <a:srgbClr val="000000"/>
                        </a:solidFill>
                        <a:effectLst/>
                        <a:latin typeface="+mj-lt"/>
                      </a:endParaRPr>
                    </a:p>
                  </a:txBody>
                  <a:tcPr marL="7620" marR="7620" marT="7620" marB="0" anchor="b"/>
                </a:tc>
                <a:tc>
                  <a:txBody>
                    <a:bodyPr/>
                    <a:lstStyle/>
                    <a:p>
                      <a:pPr algn="ctr" fontAlgn="b"/>
                      <a:r>
                        <a:rPr lang="de-AT" sz="1600" u="none" strike="noStrike" dirty="0">
                          <a:effectLst/>
                        </a:rPr>
                        <a:t>4,1</a:t>
                      </a:r>
                      <a:endParaRPr lang="de-AT" sz="1600" b="0" i="0" u="none" strike="noStrike" dirty="0">
                        <a:solidFill>
                          <a:srgbClr val="000000"/>
                        </a:solidFill>
                        <a:effectLst/>
                        <a:latin typeface="+mj-lt"/>
                      </a:endParaRPr>
                    </a:p>
                  </a:txBody>
                  <a:tcPr marL="7620" marR="7620" marT="7620" marB="0" anchor="b"/>
                </a:tc>
                <a:tc>
                  <a:txBody>
                    <a:bodyPr/>
                    <a:lstStyle/>
                    <a:p>
                      <a:pPr algn="ctr" fontAlgn="b"/>
                      <a:r>
                        <a:rPr lang="de-AT" sz="1600" u="none" strike="noStrike" dirty="0">
                          <a:effectLst/>
                        </a:rPr>
                        <a:t>4</a:t>
                      </a:r>
                      <a:endParaRPr lang="de-AT" sz="160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1487317184"/>
                  </a:ext>
                </a:extLst>
              </a:tr>
              <a:tr h="289984">
                <a:tc>
                  <a:txBody>
                    <a:bodyPr/>
                    <a:lstStyle/>
                    <a:p>
                      <a:pPr marL="36000" algn="l" fontAlgn="b"/>
                      <a:r>
                        <a:rPr lang="de-AT" sz="1600" u="none" strike="noStrike" dirty="0">
                          <a:effectLst/>
                        </a:rPr>
                        <a:t>Niederlande</a:t>
                      </a:r>
                      <a:endParaRPr lang="de-AT" sz="1600" b="0" i="0" u="none" strike="noStrike" dirty="0">
                        <a:solidFill>
                          <a:srgbClr val="000000"/>
                        </a:solidFill>
                        <a:effectLst/>
                        <a:latin typeface="+mj-lt"/>
                      </a:endParaRPr>
                    </a:p>
                  </a:txBody>
                  <a:tcPr marL="7620" marR="7620" marT="7620" marB="0" anchor="b"/>
                </a:tc>
                <a:tc>
                  <a:txBody>
                    <a:bodyPr/>
                    <a:lstStyle/>
                    <a:p>
                      <a:pPr algn="ctr" fontAlgn="b"/>
                      <a:r>
                        <a:rPr lang="de-AT" sz="1600" u="none" strike="noStrike" dirty="0">
                          <a:effectLst/>
                        </a:rPr>
                        <a:t>4,1</a:t>
                      </a:r>
                      <a:endParaRPr lang="de-AT" sz="1600" b="0" i="0" u="none" strike="noStrike" dirty="0">
                        <a:solidFill>
                          <a:srgbClr val="000000"/>
                        </a:solidFill>
                        <a:effectLst/>
                        <a:latin typeface="+mj-lt"/>
                      </a:endParaRPr>
                    </a:p>
                  </a:txBody>
                  <a:tcPr marL="7620" marR="7620" marT="7620" marB="0" anchor="b"/>
                </a:tc>
                <a:tc>
                  <a:txBody>
                    <a:bodyPr/>
                    <a:lstStyle/>
                    <a:p>
                      <a:pPr algn="ctr" fontAlgn="b"/>
                      <a:r>
                        <a:rPr lang="de-AT" sz="1600" u="none" strike="noStrike" dirty="0">
                          <a:effectLst/>
                        </a:rPr>
                        <a:t>5</a:t>
                      </a:r>
                      <a:endParaRPr lang="de-AT" sz="160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585171963"/>
                  </a:ext>
                </a:extLst>
              </a:tr>
              <a:tr h="289984">
                <a:tc>
                  <a:txBody>
                    <a:bodyPr/>
                    <a:lstStyle/>
                    <a:p>
                      <a:pPr marL="36000" algn="l" fontAlgn="b"/>
                      <a:r>
                        <a:rPr lang="de-AT" sz="1600" u="none" strike="noStrike" dirty="0">
                          <a:effectLst/>
                        </a:rPr>
                        <a:t>Schweiz</a:t>
                      </a:r>
                      <a:endParaRPr lang="de-AT" sz="1600" b="0" i="0" u="none" strike="noStrike" dirty="0">
                        <a:solidFill>
                          <a:srgbClr val="000000"/>
                        </a:solidFill>
                        <a:effectLst/>
                        <a:latin typeface="+mj-lt"/>
                      </a:endParaRPr>
                    </a:p>
                  </a:txBody>
                  <a:tcPr marL="7620" marR="7620" marT="7620" marB="0" anchor="b"/>
                </a:tc>
                <a:tc>
                  <a:txBody>
                    <a:bodyPr/>
                    <a:lstStyle/>
                    <a:p>
                      <a:pPr algn="ctr" fontAlgn="b"/>
                      <a:r>
                        <a:rPr lang="de-AT" sz="1600" u="none" strike="noStrike" dirty="0">
                          <a:effectLst/>
                        </a:rPr>
                        <a:t>4,1</a:t>
                      </a:r>
                      <a:endParaRPr lang="de-AT" sz="1600" b="0" i="0" u="none" strike="noStrike" dirty="0">
                        <a:solidFill>
                          <a:srgbClr val="000000"/>
                        </a:solidFill>
                        <a:effectLst/>
                        <a:latin typeface="+mj-lt"/>
                      </a:endParaRPr>
                    </a:p>
                  </a:txBody>
                  <a:tcPr marL="7620" marR="7620" marT="7620" marB="0" anchor="b"/>
                </a:tc>
                <a:tc>
                  <a:txBody>
                    <a:bodyPr/>
                    <a:lstStyle/>
                    <a:p>
                      <a:pPr algn="ctr" fontAlgn="b"/>
                      <a:r>
                        <a:rPr lang="de-AT" sz="1600" u="none" strike="noStrike" dirty="0">
                          <a:effectLst/>
                        </a:rPr>
                        <a:t>6</a:t>
                      </a:r>
                      <a:endParaRPr lang="de-AT" sz="160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1603732193"/>
                  </a:ext>
                </a:extLst>
              </a:tr>
              <a:tr h="289984">
                <a:tc>
                  <a:txBody>
                    <a:bodyPr/>
                    <a:lstStyle/>
                    <a:p>
                      <a:pPr marL="36000" algn="l" fontAlgn="b"/>
                      <a:r>
                        <a:rPr lang="de-AT" sz="1600" u="none" strike="noStrike" dirty="0">
                          <a:effectLst/>
                        </a:rPr>
                        <a:t>Österreich</a:t>
                      </a:r>
                      <a:endParaRPr lang="de-AT" sz="1600" b="0" i="0" u="none" strike="noStrike" dirty="0">
                        <a:solidFill>
                          <a:srgbClr val="000000"/>
                        </a:solidFill>
                        <a:effectLst/>
                        <a:latin typeface="+mj-lt"/>
                      </a:endParaRPr>
                    </a:p>
                  </a:txBody>
                  <a:tcPr marL="7620" marR="7620" marT="7620" marB="0" anchor="b"/>
                </a:tc>
                <a:tc>
                  <a:txBody>
                    <a:bodyPr/>
                    <a:lstStyle/>
                    <a:p>
                      <a:pPr algn="ctr" fontAlgn="b"/>
                      <a:r>
                        <a:rPr lang="de-AT" sz="1600" u="none" strike="noStrike" dirty="0">
                          <a:effectLst/>
                        </a:rPr>
                        <a:t>4,0</a:t>
                      </a:r>
                      <a:endParaRPr lang="de-AT" sz="1600" b="0" i="0" u="none" strike="noStrike" dirty="0">
                        <a:solidFill>
                          <a:srgbClr val="000000"/>
                        </a:solidFill>
                        <a:effectLst/>
                        <a:latin typeface="+mj-lt"/>
                      </a:endParaRPr>
                    </a:p>
                  </a:txBody>
                  <a:tcPr marL="7620" marR="7620" marT="7620" marB="0" anchor="b"/>
                </a:tc>
                <a:tc>
                  <a:txBody>
                    <a:bodyPr/>
                    <a:lstStyle/>
                    <a:p>
                      <a:pPr algn="ctr" fontAlgn="b"/>
                      <a:r>
                        <a:rPr lang="de-AT" sz="1600" u="none" strike="noStrike" dirty="0">
                          <a:effectLst/>
                        </a:rPr>
                        <a:t>7</a:t>
                      </a:r>
                      <a:endParaRPr lang="de-AT" sz="160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478120333"/>
                  </a:ext>
                </a:extLst>
              </a:tr>
              <a:tr h="289984">
                <a:tc>
                  <a:txBody>
                    <a:bodyPr/>
                    <a:lstStyle/>
                    <a:p>
                      <a:pPr marL="36000" algn="l" fontAlgn="b"/>
                      <a:r>
                        <a:rPr lang="de-AT" sz="1600" u="none" strike="noStrike" dirty="0">
                          <a:effectLst/>
                        </a:rPr>
                        <a:t>Belgien</a:t>
                      </a:r>
                      <a:endParaRPr lang="de-AT" sz="1600" b="0" i="0" u="none" strike="noStrike" dirty="0">
                        <a:solidFill>
                          <a:srgbClr val="000000"/>
                        </a:solidFill>
                        <a:effectLst/>
                        <a:latin typeface="+mj-lt"/>
                      </a:endParaRPr>
                    </a:p>
                  </a:txBody>
                  <a:tcPr marL="7620" marR="7620" marT="7620" marB="0" anchor="b"/>
                </a:tc>
                <a:tc>
                  <a:txBody>
                    <a:bodyPr/>
                    <a:lstStyle/>
                    <a:p>
                      <a:pPr algn="ctr" fontAlgn="b"/>
                      <a:r>
                        <a:rPr lang="de-AT" sz="1600" b="0" i="0" u="none" strike="noStrike" dirty="0">
                          <a:solidFill>
                            <a:srgbClr val="000000"/>
                          </a:solidFill>
                          <a:effectLst/>
                          <a:latin typeface="+mj-lt"/>
                        </a:rPr>
                        <a:t>4,0</a:t>
                      </a:r>
                    </a:p>
                  </a:txBody>
                  <a:tcPr marL="7620" marR="7620" marT="7620" marB="0" anchor="b"/>
                </a:tc>
                <a:tc>
                  <a:txBody>
                    <a:bodyPr/>
                    <a:lstStyle/>
                    <a:p>
                      <a:pPr algn="ctr" fontAlgn="b"/>
                      <a:r>
                        <a:rPr lang="de-AT" sz="1600" u="none" strike="noStrike" dirty="0">
                          <a:effectLst/>
                        </a:rPr>
                        <a:t>8</a:t>
                      </a:r>
                      <a:endParaRPr lang="de-AT" sz="160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1137213114"/>
                  </a:ext>
                </a:extLst>
              </a:tr>
              <a:tr h="289984">
                <a:tc>
                  <a:txBody>
                    <a:bodyPr/>
                    <a:lstStyle/>
                    <a:p>
                      <a:pPr marL="36000" algn="l" fontAlgn="b"/>
                      <a:r>
                        <a:rPr lang="de-AT" sz="1600" u="none" strike="noStrike" dirty="0">
                          <a:effectLst/>
                        </a:rPr>
                        <a:t>Kanada</a:t>
                      </a:r>
                      <a:endParaRPr lang="de-AT" sz="1600" b="0" i="0" u="none" strike="noStrike" dirty="0">
                        <a:solidFill>
                          <a:srgbClr val="000000"/>
                        </a:solidFill>
                        <a:effectLst/>
                        <a:latin typeface="+mj-lt"/>
                      </a:endParaRPr>
                    </a:p>
                  </a:txBody>
                  <a:tcPr marL="7620" marR="7620" marT="7620" marB="0" anchor="b"/>
                </a:tc>
                <a:tc>
                  <a:txBody>
                    <a:bodyPr/>
                    <a:lstStyle/>
                    <a:p>
                      <a:pPr algn="ctr" fontAlgn="b"/>
                      <a:r>
                        <a:rPr lang="de-AT" sz="1600" b="0" i="0" u="none" strike="noStrike" dirty="0">
                          <a:solidFill>
                            <a:srgbClr val="000000"/>
                          </a:solidFill>
                          <a:effectLst/>
                          <a:latin typeface="+mj-lt"/>
                        </a:rPr>
                        <a:t>4,0</a:t>
                      </a:r>
                    </a:p>
                  </a:txBody>
                  <a:tcPr marL="7620" marR="7620" marT="7620" marB="0" anchor="b"/>
                </a:tc>
                <a:tc>
                  <a:txBody>
                    <a:bodyPr/>
                    <a:lstStyle/>
                    <a:p>
                      <a:pPr algn="ctr" fontAlgn="b"/>
                      <a:r>
                        <a:rPr lang="de-AT" sz="1600" u="none" strike="noStrike" dirty="0">
                          <a:effectLst/>
                        </a:rPr>
                        <a:t>9</a:t>
                      </a:r>
                      <a:endParaRPr lang="de-AT" sz="160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3200308803"/>
                  </a:ext>
                </a:extLst>
              </a:tr>
              <a:tr h="571180">
                <a:tc>
                  <a:txBody>
                    <a:bodyPr/>
                    <a:lstStyle/>
                    <a:p>
                      <a:pPr marL="36000" algn="l" fontAlgn="b"/>
                      <a:r>
                        <a:rPr lang="de-AT" sz="1600" u="none" strike="noStrike" dirty="0">
                          <a:effectLst/>
                        </a:rPr>
                        <a:t>Hong Kong SAR, China</a:t>
                      </a:r>
                      <a:endParaRPr lang="de-AT" sz="1600" b="0" i="0" u="none" strike="noStrike" dirty="0">
                        <a:solidFill>
                          <a:srgbClr val="000000"/>
                        </a:solidFill>
                        <a:effectLst/>
                        <a:latin typeface="+mj-lt"/>
                      </a:endParaRPr>
                    </a:p>
                  </a:txBody>
                  <a:tcPr marL="7620" marR="7620" marT="7620" marB="0" anchor="b"/>
                </a:tc>
                <a:tc>
                  <a:txBody>
                    <a:bodyPr/>
                    <a:lstStyle/>
                    <a:p>
                      <a:pPr algn="ctr" fontAlgn="b"/>
                      <a:r>
                        <a:rPr lang="de-AT" sz="1600" b="0" i="0" u="none" strike="noStrike" dirty="0">
                          <a:solidFill>
                            <a:srgbClr val="000000"/>
                          </a:solidFill>
                          <a:effectLst/>
                          <a:latin typeface="+mj-lt"/>
                        </a:rPr>
                        <a:t>4,0</a:t>
                      </a:r>
                    </a:p>
                  </a:txBody>
                  <a:tcPr marL="7620" marR="7620" marT="7620" marB="0" anchor="b"/>
                </a:tc>
                <a:tc>
                  <a:txBody>
                    <a:bodyPr/>
                    <a:lstStyle/>
                    <a:p>
                      <a:pPr algn="ctr" fontAlgn="b"/>
                      <a:r>
                        <a:rPr lang="de-AT" sz="1600" u="none" strike="noStrike" dirty="0">
                          <a:effectLst/>
                        </a:rPr>
                        <a:t>10</a:t>
                      </a:r>
                      <a:endParaRPr lang="de-AT" sz="160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352683297"/>
                  </a:ext>
                </a:extLst>
              </a:tr>
            </a:tbl>
          </a:graphicData>
        </a:graphic>
      </p:graphicFrame>
      <p:sp>
        <p:nvSpPr>
          <p:cNvPr id="13" name="Rechteck 12"/>
          <p:cNvSpPr/>
          <p:nvPr/>
        </p:nvSpPr>
        <p:spPr>
          <a:xfrm>
            <a:off x="6053191" y="4006392"/>
            <a:ext cx="5447510" cy="339365"/>
          </a:xfrm>
          <a:prstGeom prst="rect">
            <a:avLst/>
          </a:prstGeom>
          <a:noFill/>
          <a:ln w="76200">
            <a:solidFill>
              <a:srgbClr val="92D05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de-AT"/>
          </a:p>
        </p:txBody>
      </p:sp>
      <p:sp>
        <p:nvSpPr>
          <p:cNvPr id="14" name="Textfeld 13"/>
          <p:cNvSpPr txBox="1"/>
          <p:nvPr/>
        </p:nvSpPr>
        <p:spPr>
          <a:xfrm>
            <a:off x="9617352" y="6381908"/>
            <a:ext cx="1050649" cy="215444"/>
          </a:xfrm>
          <a:prstGeom prst="rect">
            <a:avLst/>
          </a:prstGeom>
          <a:noFill/>
        </p:spPr>
        <p:txBody>
          <a:bodyPr wrap="square" rtlCol="0">
            <a:spAutoFit/>
          </a:bodyPr>
          <a:lstStyle/>
          <a:p>
            <a:r>
              <a:rPr lang="de-AT" sz="800" dirty="0"/>
              <a:t>Quelle: </a:t>
            </a:r>
            <a:r>
              <a:rPr lang="de-AT" sz="800" dirty="0" err="1"/>
              <a:t>world</a:t>
            </a:r>
            <a:r>
              <a:rPr lang="de-AT" sz="800" dirty="0"/>
              <a:t> </a:t>
            </a:r>
            <a:r>
              <a:rPr lang="de-AT" sz="800" dirty="0" err="1"/>
              <a:t>bank</a:t>
            </a:r>
            <a:endParaRPr lang="de-AT" baseline="30000" dirty="0"/>
          </a:p>
        </p:txBody>
      </p:sp>
    </p:spTree>
    <p:extLst>
      <p:ext uri="{BB962C8B-B14F-4D97-AF65-F5344CB8AC3E}">
        <p14:creationId xmlns:p14="http://schemas.microsoft.com/office/powerpoint/2010/main" val="199165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t="25949" b="24735"/>
          <a:stretch/>
        </p:blipFill>
        <p:spPr>
          <a:xfrm>
            <a:off x="2126652" y="3466636"/>
            <a:ext cx="7922321" cy="2603661"/>
          </a:xfrm>
          <a:prstGeom prst="rect">
            <a:avLst/>
          </a:prstGeom>
        </p:spPr>
      </p:pic>
      <p:sp>
        <p:nvSpPr>
          <p:cNvPr id="2" name="Titel 1"/>
          <p:cNvSpPr>
            <a:spLocks noGrp="1"/>
          </p:cNvSpPr>
          <p:nvPr>
            <p:ph type="title"/>
          </p:nvPr>
        </p:nvSpPr>
        <p:spPr/>
        <p:txBody>
          <a:bodyPr>
            <a:normAutofit/>
          </a:bodyPr>
          <a:lstStyle/>
          <a:p>
            <a:r>
              <a:rPr lang="de-DE" sz="3000" dirty="0"/>
              <a:t>Logistikstandort Österreich</a:t>
            </a:r>
            <a:br>
              <a:rPr lang="de-DE" sz="3000" dirty="0"/>
            </a:br>
            <a:r>
              <a:rPr lang="de-DE" sz="3000" dirty="0"/>
              <a:t>Der Logistik-Multiplikator</a:t>
            </a:r>
            <a:endParaRPr lang="de-AT" sz="3000" dirty="0">
              <a:solidFill>
                <a:schemeClr val="tx1"/>
              </a:solidFill>
            </a:endParaRPr>
          </a:p>
        </p:txBody>
      </p:sp>
      <p:sp>
        <p:nvSpPr>
          <p:cNvPr id="3" name="Inhaltsplatzhalter 2"/>
          <p:cNvSpPr>
            <a:spLocks noGrp="1"/>
          </p:cNvSpPr>
          <p:nvPr>
            <p:ph idx="1"/>
          </p:nvPr>
        </p:nvSpPr>
        <p:spPr/>
        <p:txBody>
          <a:bodyPr>
            <a:normAutofit/>
          </a:bodyPr>
          <a:lstStyle/>
          <a:p>
            <a:pPr>
              <a:spcBef>
                <a:spcPts val="600"/>
              </a:spcBef>
              <a:spcAft>
                <a:spcPts val="600"/>
              </a:spcAft>
            </a:pPr>
            <a:r>
              <a:rPr lang="de-AT" dirty="0"/>
              <a:t>Österreichische Logistikwirtschaft ≠ isolierter Faktor</a:t>
            </a:r>
          </a:p>
          <a:p>
            <a:pPr>
              <a:spcBef>
                <a:spcPts val="600"/>
              </a:spcBef>
              <a:spcAft>
                <a:spcPts val="600"/>
              </a:spcAft>
            </a:pPr>
            <a:r>
              <a:rPr lang="de-AT" dirty="0"/>
              <a:t>Logistikwirtschaft führt direkt und indirekt zu Konsum- und Investitionseffekten</a:t>
            </a:r>
            <a:br>
              <a:rPr lang="de-AT" dirty="0"/>
            </a:br>
            <a:r>
              <a:rPr lang="de-AT" dirty="0">
                <a:sym typeface="Wingdings" panose="05000000000000000000" pitchFamily="2" charset="2"/>
              </a:rPr>
              <a:t> </a:t>
            </a:r>
            <a:r>
              <a:rPr lang="de-AT" dirty="0"/>
              <a:t>ohne Waren/Güter gibt es keine Produktion/Konsum!</a:t>
            </a:r>
          </a:p>
          <a:p>
            <a:pPr>
              <a:spcBef>
                <a:spcPts val="600"/>
              </a:spcBef>
              <a:spcAft>
                <a:spcPts val="600"/>
              </a:spcAft>
            </a:pPr>
            <a:r>
              <a:rPr lang="de-AT" dirty="0"/>
              <a:t>Ermöglicht Umsatz, Wertschöpfung und Beschäftigung</a:t>
            </a:r>
          </a:p>
        </p:txBody>
      </p:sp>
      <p:sp>
        <p:nvSpPr>
          <p:cNvPr id="5" name="Foliennummernplatzhalter 4"/>
          <p:cNvSpPr>
            <a:spLocks noGrp="1"/>
          </p:cNvSpPr>
          <p:nvPr>
            <p:ph type="sldNum" sz="quarter" idx="12"/>
          </p:nvPr>
        </p:nvSpPr>
        <p:spPr>
          <a:xfrm>
            <a:off x="7596336" y="6597352"/>
            <a:ext cx="1066800" cy="329184"/>
          </a:xfrm>
          <a:prstGeom prst="rect">
            <a:avLst/>
          </a:prstGeom>
        </p:spPr>
        <p:txBody>
          <a:bodyPr vert="horz" lIns="91440" tIns="45720" rIns="91440" bIns="45720" rtlCol="0" anchor="ctr"/>
          <a:lstStyle>
            <a:defPPr>
              <a:defRPr lang="de-DE"/>
            </a:defPPr>
            <a:lvl1pPr marL="0" algn="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34D7BA-8E13-46FE-8871-8877FE7E3568}" type="slidenum">
              <a:rPr lang="de-AT" smtClean="0">
                <a:solidFill>
                  <a:prstClr val="white"/>
                </a:solidFill>
              </a:rPr>
              <a:pPr/>
              <a:t>9</a:t>
            </a:fld>
            <a:endParaRPr lang="de-AT" dirty="0">
              <a:solidFill>
                <a:prstClr val="white"/>
              </a:solidFill>
            </a:endParaRPr>
          </a:p>
        </p:txBody>
      </p:sp>
      <p:sp>
        <p:nvSpPr>
          <p:cNvPr id="6" name="Textfeld 5"/>
          <p:cNvSpPr txBox="1"/>
          <p:nvPr/>
        </p:nvSpPr>
        <p:spPr>
          <a:xfrm>
            <a:off x="9480377" y="6381908"/>
            <a:ext cx="1187624" cy="215444"/>
          </a:xfrm>
          <a:prstGeom prst="rect">
            <a:avLst/>
          </a:prstGeom>
          <a:noFill/>
        </p:spPr>
        <p:txBody>
          <a:bodyPr wrap="square" rtlCol="0">
            <a:spAutoFit/>
          </a:bodyPr>
          <a:lstStyle/>
          <a:p>
            <a:r>
              <a:rPr lang="de-AT" sz="800" dirty="0"/>
              <a:t>Quelle: Schneider et al</a:t>
            </a:r>
            <a:endParaRPr lang="de-AT" baseline="30000" dirty="0"/>
          </a:p>
        </p:txBody>
      </p:sp>
      <p:sp>
        <p:nvSpPr>
          <p:cNvPr id="8" name="Textfeld 7"/>
          <p:cNvSpPr txBox="1"/>
          <p:nvPr/>
        </p:nvSpPr>
        <p:spPr>
          <a:xfrm>
            <a:off x="3300512" y="6033995"/>
            <a:ext cx="1187624" cy="215444"/>
          </a:xfrm>
          <a:prstGeom prst="rect">
            <a:avLst/>
          </a:prstGeom>
          <a:noFill/>
        </p:spPr>
        <p:txBody>
          <a:bodyPr wrap="square" rtlCol="0">
            <a:spAutoFit/>
          </a:bodyPr>
          <a:lstStyle/>
          <a:p>
            <a:r>
              <a:rPr lang="de-AT" sz="800" dirty="0"/>
              <a:t>Bildquelle: pixabay</a:t>
            </a:r>
            <a:endParaRPr lang="de-AT" baseline="30000" dirty="0"/>
          </a:p>
        </p:txBody>
      </p:sp>
    </p:spTree>
    <p:extLst>
      <p:ext uri="{BB962C8B-B14F-4D97-AF65-F5344CB8AC3E}">
        <p14:creationId xmlns:p14="http://schemas.microsoft.com/office/powerpoint/2010/main" val="2619002790"/>
      </p:ext>
    </p:extLst>
  </p:cSld>
  <p:clrMapOvr>
    <a:masterClrMapping/>
  </p:clrMapOvr>
</p:sld>
</file>

<file path=ppt/theme/theme1.xml><?xml version="1.0" encoding="utf-8"?>
<a:theme xmlns:a="http://schemas.openxmlformats.org/drawingml/2006/main" name="Office">
  <a:themeElements>
    <a:clrScheme name="ReTrans">
      <a:dk1>
        <a:sysClr val="windowText" lastClr="000000"/>
      </a:dk1>
      <a:lt1>
        <a:sysClr val="window" lastClr="FFFFFF"/>
      </a:lt1>
      <a:dk2>
        <a:srgbClr val="0E2841"/>
      </a:dk2>
      <a:lt2>
        <a:srgbClr val="E8E8E8"/>
      </a:lt2>
      <a:accent1>
        <a:srgbClr val="39D3DD"/>
      </a:accent1>
      <a:accent2>
        <a:srgbClr val="77ED7D"/>
      </a:accent2>
      <a:accent3>
        <a:srgbClr val="F2AF0D"/>
      </a:accent3>
      <a:accent4>
        <a:srgbClr val="0A6169"/>
      </a:accent4>
      <a:accent5>
        <a:srgbClr val="DD3344"/>
      </a:accent5>
      <a:accent6>
        <a:srgbClr val="86B3BF"/>
      </a:accent6>
      <a:hlink>
        <a:srgbClr val="96607D"/>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4442</Words>
  <Application>Microsoft Office PowerPoint</Application>
  <PresentationFormat>Breitbild</PresentationFormat>
  <Paragraphs>448</Paragraphs>
  <Slides>32</Slides>
  <Notes>18</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32</vt:i4>
      </vt:variant>
    </vt:vector>
  </HeadingPairs>
  <TitlesOfParts>
    <vt:vector size="43" baseType="lpstr">
      <vt:lpstr>Aptos</vt:lpstr>
      <vt:lpstr>Aptos Display</vt:lpstr>
      <vt:lpstr>Arial</vt:lpstr>
      <vt:lpstr>Bahnschrift Light</vt:lpstr>
      <vt:lpstr>Bahnschrift SemiBold</vt:lpstr>
      <vt:lpstr>Calibri</vt:lpstr>
      <vt:lpstr>Corbel</vt:lpstr>
      <vt:lpstr>Mangal Pro</vt:lpstr>
      <vt:lpstr>Symbol</vt:lpstr>
      <vt:lpstr>Wingdings</vt:lpstr>
      <vt:lpstr>Office</vt:lpstr>
      <vt:lpstr>Karriere in der Logistik</vt:lpstr>
      <vt:lpstr>PowerPoint-Präsentation</vt:lpstr>
      <vt:lpstr>PowerPoint-Präsentation</vt:lpstr>
      <vt:lpstr>PowerPoint-Präsentation</vt:lpstr>
      <vt:lpstr>Warm-up Diskussion</vt:lpstr>
      <vt:lpstr>PowerPoint-Präsentation</vt:lpstr>
      <vt:lpstr>Austrian Logistics Der Logistikstandort Österreich</vt:lpstr>
      <vt:lpstr>Logistikstandort Österreich Logisitics Performance Index</vt:lpstr>
      <vt:lpstr>Logistikstandort Österreich Der Logistik-Multiplikator</vt:lpstr>
      <vt:lpstr>PowerPoint-Präsentation</vt:lpstr>
      <vt:lpstr>Berufsbilder in der Logistik (Auswahl)</vt:lpstr>
      <vt:lpstr> Videos „One day in a job“ bei den ÖBB</vt:lpstr>
      <vt:lpstr>Videos „1 Minute 1 Job“ bei der Österreichischen Post</vt:lpstr>
      <vt:lpstr>Übung „Berufe-Memory“</vt:lpstr>
      <vt:lpstr>Übung „Wir suchen eine:n …“</vt:lpstr>
      <vt:lpstr>Übung „Ich frage eine:n …“</vt:lpstr>
      <vt:lpstr>Vorbilder, die Zukunft gestalten</vt:lpstr>
      <vt:lpstr>Vorbilder, die Zukunft gestalten</vt:lpstr>
      <vt:lpstr>Vorbilder, die Zukunft gestalten</vt:lpstr>
      <vt:lpstr>Vorbilder, die Zukunft gestalten</vt:lpstr>
      <vt:lpstr>Vorbilder, die Zukunft gestalten</vt:lpstr>
      <vt:lpstr>Vorbilder, die Zukunft gestalten</vt:lpstr>
      <vt:lpstr>Vorbilder, die Zukunft gestalten</vt:lpstr>
      <vt:lpstr>PowerPoint-Präsentation</vt:lpstr>
      <vt:lpstr>Viele Wege führen in die Logistik</vt:lpstr>
      <vt:lpstr>Viele Wege führen in die Logistik</vt:lpstr>
      <vt:lpstr>Viele Wege führen in die Logistik</vt:lpstr>
      <vt:lpstr>Viele Wege führen in die Logistik</vt:lpstr>
      <vt:lpstr>Viele Wege führen in die Logistik</vt:lpstr>
      <vt:lpstr>Danke für eure Aufmerksamkeit!</vt:lpstr>
      <vt:lpstr>Hinweis zu Copyright und KI</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Haller Alexandra</dc:creator>
  <cp:lastModifiedBy>Tuscher, Manuel</cp:lastModifiedBy>
  <cp:revision>25</cp:revision>
  <dcterms:created xsi:type="dcterms:W3CDTF">2025-03-13T09:51:24Z</dcterms:created>
  <dcterms:modified xsi:type="dcterms:W3CDTF">2026-02-26T16:28:35Z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1ffb6f5-a176-4d21-8b93-1cb00934c0de_Enabled">
    <vt:lpwstr>true</vt:lpwstr>
  </property>
  <property fmtid="{D5CDD505-2E9C-101B-9397-08002B2CF9AE}" pid="3" name="MSIP_Label_d1ffb6f5-a176-4d21-8b93-1cb00934c0de_SetDate">
    <vt:lpwstr>2026-02-03T12:06:27Z</vt:lpwstr>
  </property>
  <property fmtid="{D5CDD505-2E9C-101B-9397-08002B2CF9AE}" pid="4" name="MSIP_Label_d1ffb6f5-a176-4d21-8b93-1cb00934c0de_Method">
    <vt:lpwstr>Standard</vt:lpwstr>
  </property>
  <property fmtid="{D5CDD505-2E9C-101B-9397-08002B2CF9AE}" pid="5" name="MSIP_Label_d1ffb6f5-a176-4d21-8b93-1cb00934c0de_Name">
    <vt:lpwstr>d1ffb6f5-a176-4d21-8b93-1cb00934c0de</vt:lpwstr>
  </property>
  <property fmtid="{D5CDD505-2E9C-101B-9397-08002B2CF9AE}" pid="6" name="MSIP_Label_d1ffb6f5-a176-4d21-8b93-1cb00934c0de_SiteId">
    <vt:lpwstr>b5469280-80ef-40ad-963b-8976f4da58ba</vt:lpwstr>
  </property>
  <property fmtid="{D5CDD505-2E9C-101B-9397-08002B2CF9AE}" pid="7" name="MSIP_Label_d1ffb6f5-a176-4d21-8b93-1cb00934c0de_ActionId">
    <vt:lpwstr>23eff3e9-61d6-469b-871e-7730a9f856d9</vt:lpwstr>
  </property>
  <property fmtid="{D5CDD505-2E9C-101B-9397-08002B2CF9AE}" pid="8" name="MSIP_Label_d1ffb6f5-a176-4d21-8b93-1cb00934c0de_ContentBits">
    <vt:lpwstr>0</vt:lpwstr>
  </property>
  <property fmtid="{D5CDD505-2E9C-101B-9397-08002B2CF9AE}" pid="9" name="MSIP_Label_d1ffb6f5-a176-4d21-8b93-1cb00934c0de_Tag">
    <vt:lpwstr>10, 3, 0, 1</vt:lpwstr>
  </property>
</Properties>
</file>